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notesMasterIdLst>
    <p:notesMasterId r:id="rId33"/>
  </p:notesMasterIdLst>
  <p:sldIdLst>
    <p:sldId id="256" r:id="rId2"/>
    <p:sldId id="257" r:id="rId3"/>
    <p:sldId id="258" r:id="rId4"/>
    <p:sldId id="259" r:id="rId5"/>
    <p:sldId id="264" r:id="rId6"/>
    <p:sldId id="265" r:id="rId7"/>
    <p:sldId id="267" r:id="rId8"/>
    <p:sldId id="268" r:id="rId9"/>
    <p:sldId id="269" r:id="rId10"/>
    <p:sldId id="271" r:id="rId11"/>
    <p:sldId id="261" r:id="rId12"/>
    <p:sldId id="272" r:id="rId13"/>
    <p:sldId id="278" r:id="rId14"/>
    <p:sldId id="262" r:id="rId15"/>
    <p:sldId id="282" r:id="rId16"/>
    <p:sldId id="286" r:id="rId17"/>
    <p:sldId id="287" r:id="rId18"/>
    <p:sldId id="277" r:id="rId19"/>
    <p:sldId id="289" r:id="rId20"/>
    <p:sldId id="290" r:id="rId21"/>
    <p:sldId id="263" r:id="rId22"/>
    <p:sldId id="285" r:id="rId23"/>
    <p:sldId id="281" r:id="rId24"/>
    <p:sldId id="273" r:id="rId25"/>
    <p:sldId id="276" r:id="rId26"/>
    <p:sldId id="291" r:id="rId27"/>
    <p:sldId id="292" r:id="rId28"/>
    <p:sldId id="293" r:id="rId29"/>
    <p:sldId id="294" r:id="rId30"/>
    <p:sldId id="295" r:id="rId31"/>
    <p:sldId id="296"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6" autoAdjust="0"/>
    <p:restoredTop sz="94624" autoAdjust="0"/>
  </p:normalViewPr>
  <p:slideViewPr>
    <p:cSldViewPr>
      <p:cViewPr>
        <p:scale>
          <a:sx n="70" d="100"/>
          <a:sy n="70" d="100"/>
        </p:scale>
        <p:origin x="-1386" y="-336"/>
      </p:cViewPr>
      <p:guideLst>
        <p:guide orient="horz" pos="2160"/>
        <p:guide pos="2880"/>
      </p:guideLst>
    </p:cSldViewPr>
  </p:slideViewPr>
  <p:outlineViewPr>
    <p:cViewPr>
      <p:scale>
        <a:sx n="33" d="100"/>
        <a:sy n="33" d="100"/>
      </p:scale>
      <p:origin x="0" y="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958EC-F29F-4554-8DEF-EAFA2DCEDF94}" type="datetimeFigureOut">
              <a:rPr lang="en-US" smtClean="0"/>
              <a:pPr/>
              <a:t>11/5/2021</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B5090-D100-40C5-A2DC-103A3FE47C90}" type="slidenum">
              <a:rPr lang="en-US" smtClean="0"/>
              <a:pPr/>
              <a:t>‹#›</a:t>
            </a:fld>
            <a:endParaRPr lang="en-US"/>
          </a:p>
        </p:txBody>
      </p:sp>
    </p:spTree>
    <p:extLst>
      <p:ext uri="{BB962C8B-B14F-4D97-AF65-F5344CB8AC3E}">
        <p14:creationId xmlns:p14="http://schemas.microsoft.com/office/powerpoint/2010/main" val="6570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8632E-5EFE-4CBB-AAC0-0E14781433E1}" type="slidenum">
              <a:rPr lang="en-US"/>
              <a:pPr/>
              <a:t>18</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t>Ovulation normally occurs when follicle reaches 4-5 cm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B8ABB09-4A1D-463E-8065-109CC2B7EFAA}" type="datetimeFigureOut">
              <a:rPr lang="ar-SA" smtClean="0"/>
              <a:pPr/>
              <a:t>30/03/1443</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30/03/1443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30/03/1443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30/03/1443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30/03/1443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30/03/1443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30/03/1443</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85720" y="357166"/>
            <a:ext cx="8429684" cy="2843234"/>
          </a:xfrm>
        </p:spPr>
        <p:txBody>
          <a:bodyPr>
            <a:normAutofit/>
          </a:bodyPr>
          <a:lstStyle/>
          <a:p>
            <a:pPr algn="ctr"/>
            <a:r>
              <a:rPr lang="en-US" sz="4800" dirty="0" smtClean="0">
                <a:solidFill>
                  <a:srgbClr val="002060"/>
                </a:solidFill>
                <a:latin typeface="Californian FB" pitchFamily="18" charset="0"/>
              </a:rPr>
              <a:t>Comparative  Anatomy of Female Reproductive System in Domestic Animals </a:t>
            </a:r>
            <a:endParaRPr lang="en-US" sz="4800" dirty="0">
              <a:solidFill>
                <a:srgbClr val="002060"/>
              </a:solidFill>
              <a:latin typeface="Californian FB" pitchFamily="18" charset="0"/>
            </a:endParaRPr>
          </a:p>
        </p:txBody>
      </p:sp>
      <p:sp>
        <p:nvSpPr>
          <p:cNvPr id="3" name="عنوان فرعي 2"/>
          <p:cNvSpPr>
            <a:spLocks noGrp="1"/>
          </p:cNvSpPr>
          <p:nvPr>
            <p:ph type="subTitle" idx="1"/>
          </p:nvPr>
        </p:nvSpPr>
        <p:spPr>
          <a:xfrm>
            <a:off x="571472" y="4929198"/>
            <a:ext cx="7854696" cy="1752600"/>
          </a:xfrm>
        </p:spPr>
        <p:txBody>
          <a:bodyPr/>
          <a:lstStyle/>
          <a:p>
            <a:pPr algn="ctr"/>
            <a:endParaRPr lang="en-US" b="1" dirty="0">
              <a:solidFill>
                <a:schemeClr val="bg1"/>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Broad and round ligament in queen </a:t>
            </a:r>
            <a:endParaRPr lang="en-US" dirty="0"/>
          </a:p>
        </p:txBody>
      </p:sp>
      <p:sp>
        <p:nvSpPr>
          <p:cNvPr id="3" name="عنصر نائب للمحتوى 2"/>
          <p:cNvSpPr>
            <a:spLocks noGrp="1"/>
          </p:cNvSpPr>
          <p:nvPr>
            <p:ph idx="1"/>
          </p:nvPr>
        </p:nvSpPr>
        <p:spPr/>
        <p:txBody>
          <a:bodyPr/>
          <a:lstStyle/>
          <a:p>
            <a:endParaRPr lang="en-US" dirty="0"/>
          </a:p>
        </p:txBody>
      </p:sp>
      <p:pic>
        <p:nvPicPr>
          <p:cNvPr id="8194" name="صورة 15" descr="MYDC0107.JPG"/>
          <p:cNvPicPr>
            <a:picLocks noChangeAspect="1" noChangeArrowheads="1"/>
          </p:cNvPicPr>
          <p:nvPr/>
        </p:nvPicPr>
        <p:blipFill>
          <a:blip r:embed="rId2" cstate="print"/>
          <a:srcRect/>
          <a:stretch>
            <a:fillRect/>
          </a:stretch>
        </p:blipFill>
        <p:spPr bwMode="auto">
          <a:xfrm>
            <a:off x="571472" y="1857364"/>
            <a:ext cx="8143932" cy="44291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142852"/>
            <a:ext cx="8715436" cy="6429420"/>
          </a:xfrm>
        </p:spPr>
        <p:txBody>
          <a:bodyPr/>
          <a:lstStyle/>
          <a:p>
            <a:pPr>
              <a:buNone/>
            </a:pPr>
            <a:r>
              <a:rPr lang="en-US" dirty="0" smtClean="0"/>
              <a:t>Ovary in Cow </a:t>
            </a:r>
          </a:p>
          <a:p>
            <a:pPr>
              <a:buFont typeface="Wingdings" pitchFamily="2" charset="2"/>
              <a:buChar char="ü"/>
            </a:pPr>
            <a:r>
              <a:rPr lang="en-US" dirty="0" smtClean="0"/>
              <a:t>Oval shape </a:t>
            </a:r>
          </a:p>
          <a:p>
            <a:pPr>
              <a:buFont typeface="Wingdings" pitchFamily="2" charset="2"/>
              <a:buChar char="ü"/>
            </a:pPr>
            <a:r>
              <a:rPr lang="en-US" dirty="0" smtClean="0"/>
              <a:t>Smaller than mare in size </a:t>
            </a:r>
          </a:p>
          <a:p>
            <a:pPr>
              <a:buFont typeface="Wingdings" pitchFamily="2" charset="2"/>
              <a:buChar char="ü"/>
            </a:pPr>
            <a:r>
              <a:rPr lang="en-US" dirty="0" smtClean="0"/>
              <a:t>Ovulation occur in any part of its surfaces </a:t>
            </a:r>
          </a:p>
          <a:p>
            <a:pPr>
              <a:buFont typeface="Wingdings" pitchFamily="2" charset="2"/>
              <a:buChar char="ü"/>
            </a:pPr>
            <a:r>
              <a:rPr lang="en-US" dirty="0" smtClean="0"/>
              <a:t>C.L. can be identify </a:t>
            </a:r>
          </a:p>
          <a:p>
            <a:pPr>
              <a:buFont typeface="Wingdings" pitchFamily="2" charset="2"/>
              <a:buChar char="ü"/>
            </a:pPr>
            <a:r>
              <a:rPr lang="en-US" dirty="0" smtClean="0"/>
              <a:t>No blood vessels appear on its surface  </a:t>
            </a:r>
          </a:p>
          <a:p>
            <a:pPr>
              <a:buFont typeface="Wingdings" pitchFamily="2" charset="2"/>
              <a:buChar char="ü"/>
            </a:pPr>
            <a:r>
              <a:rPr lang="en-US" dirty="0" smtClean="0"/>
              <a:t> dimensions </a:t>
            </a:r>
          </a:p>
          <a:p>
            <a:pPr marL="514350" indent="-514350">
              <a:buFont typeface="+mj-lt"/>
              <a:buAutoNum type="arabicPeriod"/>
            </a:pPr>
            <a:r>
              <a:rPr lang="en-US" dirty="0" smtClean="0"/>
              <a:t>     1.5 – 5 cm  long </a:t>
            </a:r>
          </a:p>
          <a:p>
            <a:pPr marL="514350" indent="-514350">
              <a:buFont typeface="+mj-lt"/>
              <a:buAutoNum type="arabicPeriod"/>
            </a:pPr>
            <a:r>
              <a:rPr lang="en-US" dirty="0" smtClean="0"/>
              <a:t>     1 – 2 cm width </a:t>
            </a:r>
          </a:p>
          <a:p>
            <a:pPr marL="514350" indent="-514350">
              <a:buFont typeface="+mj-lt"/>
              <a:buAutoNum type="arabicPeriod"/>
            </a:pPr>
            <a:r>
              <a:rPr lang="en-US" dirty="0" smtClean="0"/>
              <a:t>      0.5 -1.9 cm thickness </a:t>
            </a:r>
          </a:p>
          <a:p>
            <a:pPr marL="514350" indent="-514350">
              <a:buFont typeface="+mj-lt"/>
              <a:buAutoNum type="arabicPeriod"/>
            </a:pPr>
            <a:endParaRPr lang="en-US" dirty="0" smtClean="0"/>
          </a:p>
          <a:p>
            <a:pPr>
              <a:buNone/>
            </a:pP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967434"/>
          </a:xfrm>
        </p:spPr>
        <p:txBody>
          <a:bodyPr/>
          <a:lstStyle/>
          <a:p>
            <a:pPr>
              <a:buNone/>
            </a:pPr>
            <a:r>
              <a:rPr lang="en-US" dirty="0" smtClean="0"/>
              <a:t>Ovary of cow </a:t>
            </a:r>
            <a:endParaRPr lang="en-US" dirty="0"/>
          </a:p>
        </p:txBody>
      </p:sp>
      <p:grpSp>
        <p:nvGrpSpPr>
          <p:cNvPr id="4" name="Group 8"/>
          <p:cNvGrpSpPr>
            <a:grpSpLocks/>
          </p:cNvGrpSpPr>
          <p:nvPr/>
        </p:nvGrpSpPr>
        <p:grpSpPr bwMode="auto">
          <a:xfrm>
            <a:off x="5643570" y="928670"/>
            <a:ext cx="2617787" cy="2443162"/>
            <a:chOff x="3613" y="1207"/>
            <a:chExt cx="1649" cy="1539"/>
          </a:xfrm>
        </p:grpSpPr>
        <p:pic>
          <p:nvPicPr>
            <p:cNvPr id="5" name="Picture 9" descr="pieces1"/>
            <p:cNvPicPr>
              <a:picLocks noChangeAspect="1" noChangeArrowheads="1"/>
            </p:cNvPicPr>
            <p:nvPr/>
          </p:nvPicPr>
          <p:blipFill>
            <a:blip r:embed="rId2" cstate="print"/>
            <a:srcRect/>
            <a:stretch>
              <a:fillRect/>
            </a:stretch>
          </p:blipFill>
          <p:spPr bwMode="auto">
            <a:xfrm>
              <a:off x="4076" y="1207"/>
              <a:ext cx="1186" cy="906"/>
            </a:xfrm>
            <a:prstGeom prst="rect">
              <a:avLst/>
            </a:prstGeom>
            <a:noFill/>
          </p:spPr>
        </p:pic>
        <p:sp>
          <p:nvSpPr>
            <p:cNvPr id="6" name="Text Box 10"/>
            <p:cNvSpPr txBox="1">
              <a:spLocks noChangeArrowheads="1"/>
            </p:cNvSpPr>
            <p:nvPr/>
          </p:nvSpPr>
          <p:spPr bwMode="auto">
            <a:xfrm>
              <a:off x="4127" y="2112"/>
              <a:ext cx="1084" cy="634"/>
            </a:xfrm>
            <a:prstGeom prst="rect">
              <a:avLst/>
            </a:prstGeom>
            <a:noFill/>
            <a:ln w="12700">
              <a:noFill/>
              <a:miter lim="800000"/>
              <a:headEnd type="none" w="sm" len="sm"/>
              <a:tailEnd type="none" w="sm" len="sm"/>
            </a:ln>
            <a:effectLst/>
          </p:spPr>
          <p:txBody>
            <a:bodyPr wrap="none">
              <a:spAutoFit/>
            </a:bodyPr>
            <a:lstStyle/>
            <a:p>
              <a:pPr algn="ctr" eaLnBrk="0" hangingPunct="0"/>
              <a:r>
                <a:rPr lang="en-US" sz="2000" dirty="0">
                  <a:latin typeface="Arial" pitchFamily="34" charset="0"/>
                </a:rPr>
                <a:t>Follicles and</a:t>
              </a:r>
            </a:p>
            <a:p>
              <a:pPr algn="ctr" eaLnBrk="0" hangingPunct="0"/>
              <a:r>
                <a:rPr lang="en-US" sz="2000" dirty="0">
                  <a:latin typeface="Arial" pitchFamily="34" charset="0"/>
                </a:rPr>
                <a:t>New Corpus</a:t>
              </a:r>
            </a:p>
            <a:p>
              <a:pPr algn="ctr" eaLnBrk="0" hangingPunct="0"/>
              <a:r>
                <a:rPr lang="en-US" sz="2000" dirty="0" err="1">
                  <a:latin typeface="Arial" pitchFamily="34" charset="0"/>
                </a:rPr>
                <a:t>Luteum</a:t>
              </a:r>
              <a:endParaRPr lang="en-US" dirty="0">
                <a:latin typeface="Arial" pitchFamily="34" charset="0"/>
              </a:endParaRPr>
            </a:p>
          </p:txBody>
        </p:sp>
        <p:sp>
          <p:nvSpPr>
            <p:cNvPr id="7" name="Line 11"/>
            <p:cNvSpPr>
              <a:spLocks noChangeShapeType="1"/>
            </p:cNvSpPr>
            <p:nvPr/>
          </p:nvSpPr>
          <p:spPr bwMode="auto">
            <a:xfrm>
              <a:off x="3613" y="1762"/>
              <a:ext cx="396" cy="0"/>
            </a:xfrm>
            <a:prstGeom prst="line">
              <a:avLst/>
            </a:prstGeom>
            <a:noFill/>
            <a:ln w="76200">
              <a:solidFill>
                <a:schemeClr val="tx2"/>
              </a:solidFill>
              <a:round/>
              <a:headEnd type="none" w="sm" len="sm"/>
              <a:tailEnd type="triangle" w="med" len="med"/>
            </a:ln>
            <a:effectLst/>
          </p:spPr>
          <p:txBody>
            <a:bodyPr wrap="none" anchor="ctr"/>
            <a:lstStyle/>
            <a:p>
              <a:endParaRPr lang="ar-IQ"/>
            </a:p>
          </p:txBody>
        </p:sp>
      </p:grpSp>
      <p:grpSp>
        <p:nvGrpSpPr>
          <p:cNvPr id="8" name="Group 12"/>
          <p:cNvGrpSpPr>
            <a:grpSpLocks/>
          </p:cNvGrpSpPr>
          <p:nvPr/>
        </p:nvGrpSpPr>
        <p:grpSpPr bwMode="auto">
          <a:xfrm>
            <a:off x="714348" y="1142984"/>
            <a:ext cx="2714625" cy="2051050"/>
            <a:chOff x="3582" y="2789"/>
            <a:chExt cx="1710" cy="1292"/>
          </a:xfrm>
        </p:grpSpPr>
        <p:grpSp>
          <p:nvGrpSpPr>
            <p:cNvPr id="9" name="Group 13"/>
            <p:cNvGrpSpPr>
              <a:grpSpLocks/>
            </p:cNvGrpSpPr>
            <p:nvPr/>
          </p:nvGrpSpPr>
          <p:grpSpPr bwMode="auto">
            <a:xfrm>
              <a:off x="4047" y="2789"/>
              <a:ext cx="1245" cy="1292"/>
              <a:chOff x="4047" y="2789"/>
              <a:chExt cx="1245" cy="1292"/>
            </a:xfrm>
          </p:grpSpPr>
          <p:pic>
            <p:nvPicPr>
              <p:cNvPr id="11" name="Picture 14" descr="parts4"/>
              <p:cNvPicPr>
                <a:picLocks noChangeAspect="1" noChangeArrowheads="1"/>
              </p:cNvPicPr>
              <p:nvPr/>
            </p:nvPicPr>
            <p:blipFill>
              <a:blip r:embed="rId3" cstate="print"/>
              <a:srcRect/>
              <a:stretch>
                <a:fillRect/>
              </a:stretch>
            </p:blipFill>
            <p:spPr bwMode="auto">
              <a:xfrm>
                <a:off x="4071" y="2789"/>
                <a:ext cx="1198" cy="840"/>
              </a:xfrm>
              <a:prstGeom prst="rect">
                <a:avLst/>
              </a:prstGeom>
              <a:noFill/>
            </p:spPr>
          </p:pic>
          <p:sp>
            <p:nvSpPr>
              <p:cNvPr id="12" name="Text Box 15"/>
              <p:cNvSpPr txBox="1">
                <a:spLocks noChangeArrowheads="1"/>
              </p:cNvSpPr>
              <p:nvPr/>
            </p:nvSpPr>
            <p:spPr bwMode="auto">
              <a:xfrm>
                <a:off x="4047" y="3639"/>
                <a:ext cx="1245" cy="442"/>
              </a:xfrm>
              <a:prstGeom prst="rect">
                <a:avLst/>
              </a:prstGeom>
              <a:noFill/>
              <a:ln w="12700">
                <a:noFill/>
                <a:miter lim="800000"/>
                <a:headEnd type="none" w="sm" len="sm"/>
                <a:tailEnd type="none" w="sm" len="sm"/>
              </a:ln>
              <a:effectLst/>
            </p:spPr>
            <p:txBody>
              <a:bodyPr wrap="none">
                <a:spAutoFit/>
              </a:bodyPr>
              <a:lstStyle/>
              <a:p>
                <a:pPr algn="ctr" eaLnBrk="0" hangingPunct="0"/>
                <a:r>
                  <a:rPr lang="en-US" sz="2000">
                    <a:latin typeface="Arial" pitchFamily="34" charset="0"/>
                  </a:rPr>
                  <a:t>Mature Corpus</a:t>
                </a:r>
              </a:p>
              <a:p>
                <a:pPr algn="ctr" eaLnBrk="0" hangingPunct="0"/>
                <a:r>
                  <a:rPr lang="en-US" sz="2000">
                    <a:latin typeface="Arial" pitchFamily="34" charset="0"/>
                  </a:rPr>
                  <a:t>Luteum</a:t>
                </a:r>
                <a:endParaRPr lang="en-US">
                  <a:latin typeface="Arial" pitchFamily="34" charset="0"/>
                </a:endParaRPr>
              </a:p>
            </p:txBody>
          </p:sp>
        </p:grpSp>
        <p:sp>
          <p:nvSpPr>
            <p:cNvPr id="10" name="Line 16"/>
            <p:cNvSpPr>
              <a:spLocks noChangeShapeType="1"/>
            </p:cNvSpPr>
            <p:nvPr/>
          </p:nvSpPr>
          <p:spPr bwMode="auto">
            <a:xfrm>
              <a:off x="3582" y="2956"/>
              <a:ext cx="396" cy="0"/>
            </a:xfrm>
            <a:prstGeom prst="line">
              <a:avLst/>
            </a:prstGeom>
            <a:noFill/>
            <a:ln w="76200">
              <a:solidFill>
                <a:schemeClr val="tx2"/>
              </a:solidFill>
              <a:round/>
              <a:headEnd type="none" w="sm" len="sm"/>
              <a:tailEnd type="triangle" w="med" len="med"/>
            </a:ln>
            <a:effectLst/>
          </p:spPr>
          <p:txBody>
            <a:bodyPr wrap="none" anchor="ctr"/>
            <a:lstStyle/>
            <a:p>
              <a:endParaRPr lang="ar-IQ"/>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ovary_right_large_labels"/>
          <p:cNvPicPr>
            <a:picLocks noChangeAspect="1" noChangeArrowheads="1"/>
          </p:cNvPicPr>
          <p:nvPr/>
        </p:nvPicPr>
        <p:blipFill>
          <a:blip r:embed="rId2" cstate="print"/>
          <a:srcRect/>
          <a:stretch>
            <a:fillRect/>
          </a:stretch>
        </p:blipFill>
        <p:spPr bwMode="auto">
          <a:xfrm>
            <a:off x="3705225" y="214290"/>
            <a:ext cx="5010179" cy="6429420"/>
          </a:xfrm>
          <a:prstGeom prst="rect">
            <a:avLst/>
          </a:prstGeom>
          <a:noFill/>
        </p:spPr>
      </p:pic>
      <p:sp>
        <p:nvSpPr>
          <p:cNvPr id="114691" name="Rectangle 3"/>
          <p:cNvSpPr>
            <a:spLocks noChangeArrowheads="1"/>
          </p:cNvSpPr>
          <p:nvPr/>
        </p:nvSpPr>
        <p:spPr bwMode="auto">
          <a:xfrm>
            <a:off x="381000" y="2514600"/>
            <a:ext cx="3200400" cy="1219200"/>
          </a:xfrm>
          <a:prstGeom prst="rect">
            <a:avLst/>
          </a:prstGeom>
          <a:noFill/>
          <a:ln w="9525">
            <a:noFill/>
            <a:miter lim="800000"/>
            <a:headEnd/>
            <a:tailEnd/>
          </a:ln>
          <a:effectLst/>
        </p:spPr>
        <p:txBody>
          <a:bodyPr lIns="92075" tIns="46038" rIns="92075" bIns="46038" anchor="ctr"/>
          <a:lstStyle/>
          <a:p>
            <a:pPr algn="ctr"/>
            <a:r>
              <a:rPr lang="en-US" sz="4400" b="0" dirty="0" smtClean="0">
                <a:solidFill>
                  <a:schemeClr val="tx2"/>
                </a:solidFill>
                <a:effectLst>
                  <a:outerShdw blurRad="38100" dist="38100" dir="2700000" algn="tl">
                    <a:srgbClr val="000000"/>
                  </a:outerShdw>
                </a:effectLst>
              </a:rPr>
              <a:t> Ovary of cow </a:t>
            </a:r>
            <a:endParaRPr lang="en-US" sz="4400" b="0" dirty="0">
              <a:solidFill>
                <a:schemeClr val="tx2"/>
              </a:solidFill>
              <a:effectLst>
                <a:outerShdw blurRad="38100" dist="38100" dir="2700000" algn="tl">
                  <a:srgbClr val="000000"/>
                </a:outerShdw>
              </a:effectLst>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429420"/>
          </a:xfrm>
        </p:spPr>
        <p:txBody>
          <a:bodyPr/>
          <a:lstStyle/>
          <a:p>
            <a:pPr>
              <a:buNone/>
            </a:pPr>
            <a:r>
              <a:rPr lang="en-US" dirty="0" smtClean="0"/>
              <a:t>Ovary of Mare </a:t>
            </a:r>
          </a:p>
          <a:p>
            <a:pPr>
              <a:buFont typeface="Wingdings" pitchFamily="2" charset="2"/>
              <a:buChar char="ü"/>
            </a:pPr>
            <a:r>
              <a:rPr lang="en-US" dirty="0" smtClean="0"/>
              <a:t>Kidney shape </a:t>
            </a:r>
          </a:p>
          <a:p>
            <a:pPr>
              <a:buFont typeface="Wingdings" pitchFamily="2" charset="2"/>
              <a:buChar char="ü"/>
            </a:pPr>
            <a:r>
              <a:rPr lang="en-US" dirty="0" smtClean="0"/>
              <a:t> in size larger than cow </a:t>
            </a:r>
          </a:p>
          <a:p>
            <a:pPr>
              <a:buFont typeface="Wingdings" pitchFamily="2" charset="2"/>
              <a:buChar char="ü"/>
            </a:pPr>
            <a:r>
              <a:rPr lang="en-US" dirty="0" smtClean="0"/>
              <a:t> ovulation occur in ovulation </a:t>
            </a:r>
            <a:r>
              <a:rPr lang="en-US" dirty="0" err="1" smtClean="0"/>
              <a:t>fossa</a:t>
            </a:r>
            <a:r>
              <a:rPr lang="en-US" dirty="0" smtClean="0"/>
              <a:t> only </a:t>
            </a:r>
          </a:p>
          <a:p>
            <a:pPr>
              <a:buFont typeface="Wingdings" pitchFamily="2" charset="2"/>
              <a:buChar char="ü"/>
            </a:pPr>
            <a:r>
              <a:rPr lang="en-US" dirty="0" smtClean="0"/>
              <a:t> C.L. can not be identify on its surface </a:t>
            </a:r>
          </a:p>
          <a:p>
            <a:pPr>
              <a:buFont typeface="Wingdings" pitchFamily="2" charset="2"/>
              <a:buChar char="ü"/>
            </a:pPr>
            <a:r>
              <a:rPr lang="en-US" dirty="0" smtClean="0"/>
              <a:t> has blood vessels on its surface </a:t>
            </a:r>
          </a:p>
          <a:p>
            <a:pPr>
              <a:buFont typeface="Wingdings" pitchFamily="2" charset="2"/>
              <a:buChar char="ü"/>
            </a:pPr>
            <a:r>
              <a:rPr lang="en-US" dirty="0" smtClean="0"/>
              <a:t>Dimensions  </a:t>
            </a:r>
          </a:p>
          <a:p>
            <a:pPr marL="514350" indent="-514350">
              <a:buFont typeface="+mj-lt"/>
              <a:buAutoNum type="arabicPeriod"/>
            </a:pPr>
            <a:r>
              <a:rPr lang="en-US" dirty="0" smtClean="0"/>
              <a:t>    6 cm long </a:t>
            </a:r>
          </a:p>
          <a:p>
            <a:pPr marL="514350" indent="-514350">
              <a:buFont typeface="+mj-lt"/>
              <a:buAutoNum type="arabicPeriod"/>
            </a:pPr>
            <a:r>
              <a:rPr lang="en-US" dirty="0" smtClean="0"/>
              <a:t>    4 cm width </a:t>
            </a:r>
          </a:p>
          <a:p>
            <a:pPr marL="514350" indent="-514350">
              <a:buFont typeface="+mj-lt"/>
              <a:buAutoNum type="arabicPeriod"/>
            </a:pPr>
            <a:r>
              <a:rPr lang="en-US" dirty="0" smtClean="0"/>
              <a:t>     3 cm thickness </a:t>
            </a:r>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5058" name="Picture 2"/>
          <p:cNvPicPr>
            <a:picLocks noChangeAspect="1" noChangeArrowheads="1"/>
          </p:cNvPicPr>
          <p:nvPr/>
        </p:nvPicPr>
        <p:blipFill>
          <a:blip r:embed="rId2"/>
          <a:srcRect/>
          <a:stretch>
            <a:fillRect/>
          </a:stretch>
        </p:blipFill>
        <p:spPr bwMode="auto">
          <a:xfrm>
            <a:off x="2000232" y="1223963"/>
            <a:ext cx="5357850" cy="44100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a:t>Blood Supply</a:t>
            </a:r>
          </a:p>
          <a:p>
            <a:r>
              <a:rPr lang="en-US" dirty="0"/>
              <a:t>1. Ovarian artery</a:t>
            </a:r>
          </a:p>
          <a:p>
            <a:r>
              <a:rPr lang="en-US" dirty="0"/>
              <a:t>a. ovaries and oviducts</a:t>
            </a:r>
          </a:p>
          <a:p>
            <a:r>
              <a:rPr lang="en-US" dirty="0"/>
              <a:t>b. cranial part of the uterus</a:t>
            </a:r>
          </a:p>
          <a:p>
            <a:r>
              <a:rPr lang="en-US" dirty="0"/>
              <a:t>2. Uterine artery</a:t>
            </a:r>
          </a:p>
          <a:p>
            <a:r>
              <a:rPr lang="en-US" dirty="0"/>
              <a:t>a. major part of the uterus</a:t>
            </a:r>
          </a:p>
          <a:p>
            <a:r>
              <a:rPr lang="en-US" dirty="0"/>
              <a:t>3.. Vaginal artery</a:t>
            </a:r>
          </a:p>
          <a:p>
            <a:r>
              <a:rPr lang="en-US" dirty="0"/>
              <a:t>a. vagina</a:t>
            </a:r>
          </a:p>
          <a:p>
            <a:pPr marL="0" indent="0">
              <a:buNone/>
            </a:pPr>
            <a:endParaRPr lang="en-US" dirty="0"/>
          </a:p>
        </p:txBody>
      </p:sp>
    </p:spTree>
    <p:extLst>
      <p:ext uri="{BB962C8B-B14F-4D97-AF65-F5344CB8AC3E}">
        <p14:creationId xmlns:p14="http://schemas.microsoft.com/office/powerpoint/2010/main" val="21564279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lvl="0"/>
            <a:r>
              <a:rPr lang="en-US" b="1" dirty="0"/>
              <a:t>Histologically:</a:t>
            </a:r>
            <a:endParaRPr lang="en-US" dirty="0"/>
          </a:p>
          <a:p>
            <a:r>
              <a:rPr lang="en-US" dirty="0"/>
              <a:t>The ovary composed from a network of broad ligaments and blood vessels surrounding the ovary except the "</a:t>
            </a:r>
            <a:r>
              <a:rPr lang="en-US" dirty="0" err="1"/>
              <a:t>Hillus</a:t>
            </a:r>
            <a:r>
              <a:rPr lang="en-US" dirty="0"/>
              <a:t>" which the blood supply and nerves are enter. The ovary composed from 2 layers:</a:t>
            </a:r>
          </a:p>
        </p:txBody>
      </p:sp>
    </p:spTree>
    <p:extLst>
      <p:ext uri="{BB962C8B-B14F-4D97-AF65-F5344CB8AC3E}">
        <p14:creationId xmlns:p14="http://schemas.microsoft.com/office/powerpoint/2010/main" val="2399353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dirty="0" smtClean="0"/>
              <a:t>Ovary of mare wit follicle </a:t>
            </a:r>
            <a:endParaRPr lang="en-US" dirty="0"/>
          </a:p>
        </p:txBody>
      </p:sp>
      <p:pic>
        <p:nvPicPr>
          <p:cNvPr id="152580" name="Picture 4" descr="follicle"/>
          <p:cNvPicPr>
            <a:picLocks noChangeAspect="1" noChangeArrowheads="1"/>
          </p:cNvPicPr>
          <p:nvPr/>
        </p:nvPicPr>
        <p:blipFill>
          <a:blip r:embed="rId3" cstate="print"/>
          <a:srcRect/>
          <a:stretch>
            <a:fillRect/>
          </a:stretch>
        </p:blipFill>
        <p:spPr bwMode="auto">
          <a:xfrm>
            <a:off x="2714612" y="1857364"/>
            <a:ext cx="4032327" cy="3500462"/>
          </a:xfrm>
          <a:prstGeom prst="rect">
            <a:avLst/>
          </a:prstGeom>
          <a:noFill/>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77500" lnSpcReduction="20000"/>
          </a:bodyPr>
          <a:lstStyle/>
          <a:p>
            <a:pPr marL="0" marR="0" indent="144145" algn="just">
              <a:lnSpc>
                <a:spcPct val="135000"/>
              </a:lnSpc>
              <a:spcBef>
                <a:spcPts val="0"/>
              </a:spcBef>
              <a:spcAft>
                <a:spcPts val="800"/>
              </a:spcAft>
            </a:pPr>
            <a:r>
              <a:rPr lang="en-US" sz="2800" b="1" dirty="0">
                <a:solidFill>
                  <a:srgbClr val="000000"/>
                </a:solidFill>
                <a:latin typeface="Lucida Bright"/>
                <a:ea typeface="Times New Roman"/>
                <a:cs typeface="Times New Roman"/>
              </a:rPr>
              <a:t>The uterine tube:</a:t>
            </a:r>
            <a:endParaRPr lang="en-US" sz="2000" dirty="0">
              <a:latin typeface="Century Gothic"/>
              <a:ea typeface="Century Gothic"/>
              <a:cs typeface="Tahoma"/>
            </a:endParaRPr>
          </a:p>
          <a:p>
            <a:pPr marL="342900" lvl="0" indent="-342900" algn="just">
              <a:buFont typeface="+mj-lt"/>
              <a:buAutoNum type="arabicPeriod"/>
            </a:pPr>
            <a:r>
              <a:rPr lang="en-US" sz="2800" b="1" dirty="0">
                <a:solidFill>
                  <a:srgbClr val="000000"/>
                </a:solidFill>
                <a:latin typeface="Lucida Bright"/>
                <a:ea typeface="Times New Roman"/>
                <a:cs typeface="Times New Roman"/>
              </a:rPr>
              <a:t>Synonyms:</a:t>
            </a:r>
            <a:endParaRPr lang="en-US" dirty="0"/>
          </a:p>
          <a:p>
            <a:pPr marL="342900" lvl="0" indent="-342900" algn="just">
              <a:buFont typeface="Symbol"/>
              <a:buChar char=""/>
            </a:pPr>
            <a:r>
              <a:rPr lang="en-US" sz="2800" dirty="0">
                <a:solidFill>
                  <a:srgbClr val="000000"/>
                </a:solidFill>
                <a:latin typeface="Lucida Bright"/>
                <a:ea typeface="Times New Roman"/>
                <a:cs typeface="Times New Roman"/>
              </a:rPr>
              <a:t>Oviducts.</a:t>
            </a:r>
            <a:endParaRPr lang="en-US" dirty="0"/>
          </a:p>
          <a:p>
            <a:pPr marL="342900" lvl="0" indent="-342900" algn="just">
              <a:buFont typeface="Symbol"/>
              <a:buChar char=""/>
            </a:pPr>
            <a:r>
              <a:rPr lang="en-US" sz="2800" dirty="0">
                <a:solidFill>
                  <a:srgbClr val="000000"/>
                </a:solidFill>
                <a:latin typeface="Lucida Bright"/>
                <a:ea typeface="Times New Roman"/>
                <a:cs typeface="Times New Roman"/>
              </a:rPr>
              <a:t>Fallopian tube.</a:t>
            </a:r>
            <a:endParaRPr lang="en-US" dirty="0"/>
          </a:p>
          <a:p>
            <a:pPr marL="342900" lvl="0" indent="-342900" algn="just">
              <a:buFont typeface="Symbol"/>
              <a:buChar char=""/>
            </a:pPr>
            <a:r>
              <a:rPr lang="en-US" sz="2800" dirty="0">
                <a:solidFill>
                  <a:srgbClr val="000000"/>
                </a:solidFill>
                <a:latin typeface="Lucida Bright"/>
                <a:ea typeface="Times New Roman"/>
                <a:cs typeface="Times New Roman"/>
              </a:rPr>
              <a:t>Salpinges.</a:t>
            </a:r>
            <a:endParaRPr lang="en-US" dirty="0"/>
          </a:p>
          <a:p>
            <a:pPr marL="12700" algn="just"/>
            <a:r>
              <a:rPr lang="en-US" sz="2800" dirty="0">
                <a:solidFill>
                  <a:srgbClr val="000000"/>
                </a:solidFill>
                <a:latin typeface="Lucida Bright"/>
                <a:ea typeface="Times New Roman"/>
                <a:cs typeface="Times New Roman"/>
              </a:rPr>
              <a:t>The uterine tube are a long convoluted tube start with ovary and end in to the uterine horns (15-30 cm in long) and consist from three parts:</a:t>
            </a:r>
            <a:endParaRPr lang="en-US" dirty="0"/>
          </a:p>
          <a:p>
            <a:pPr marL="342900" lvl="0" indent="-342900" algn="just">
              <a:buFont typeface="+mj-lt"/>
              <a:buAutoNum type="alphaLcParenR"/>
            </a:pPr>
            <a:r>
              <a:rPr lang="en-US" sz="2800" dirty="0">
                <a:solidFill>
                  <a:srgbClr val="000000"/>
                </a:solidFill>
                <a:latin typeface="Lucida Bright"/>
                <a:ea typeface="Times New Roman"/>
                <a:cs typeface="Times New Roman"/>
              </a:rPr>
              <a:t>Infundibulum.</a:t>
            </a:r>
            <a:endParaRPr lang="en-US" dirty="0"/>
          </a:p>
          <a:p>
            <a:pPr marL="342900" lvl="0" indent="-342900" algn="just">
              <a:buFont typeface="+mj-lt"/>
              <a:buAutoNum type="alphaLcParenR"/>
            </a:pPr>
            <a:r>
              <a:rPr lang="en-US" sz="2800" dirty="0">
                <a:solidFill>
                  <a:srgbClr val="000000"/>
                </a:solidFill>
                <a:latin typeface="Lucida Bright"/>
                <a:ea typeface="Times New Roman"/>
                <a:cs typeface="Times New Roman"/>
              </a:rPr>
              <a:t>Ampulla.</a:t>
            </a:r>
            <a:endParaRPr lang="en-US" dirty="0"/>
          </a:p>
          <a:p>
            <a:pPr marL="342900" lvl="0" indent="-342900" algn="just">
              <a:buFont typeface="+mj-lt"/>
              <a:buAutoNum type="alphaLcParenR"/>
            </a:pPr>
            <a:r>
              <a:rPr lang="en-US" sz="2800" dirty="0">
                <a:solidFill>
                  <a:srgbClr val="000000"/>
                </a:solidFill>
                <a:latin typeface="Lucida Bright"/>
                <a:ea typeface="Times New Roman"/>
                <a:cs typeface="Times New Roman"/>
              </a:rPr>
              <a:t>Isthmus.</a:t>
            </a:r>
            <a:endParaRPr lang="en-US" dirty="0"/>
          </a:p>
          <a:p>
            <a:pPr marL="242570" marR="0" indent="0" algn="just">
              <a:lnSpc>
                <a:spcPct val="135000"/>
              </a:lnSpc>
              <a:spcBef>
                <a:spcPts val="0"/>
              </a:spcBef>
              <a:spcAft>
                <a:spcPts val="800"/>
              </a:spcAft>
              <a:buNone/>
            </a:pPr>
            <a:r>
              <a:rPr lang="en-US" sz="2800" dirty="0">
                <a:solidFill>
                  <a:srgbClr val="000000"/>
                </a:solidFill>
                <a:latin typeface="Lucida Bright"/>
                <a:ea typeface="Times New Roman"/>
                <a:cs typeface="Times New Roman"/>
              </a:rPr>
              <a:t> </a:t>
            </a:r>
            <a:endParaRPr lang="en-US" sz="2000" dirty="0">
              <a:latin typeface="Century Gothic"/>
              <a:ea typeface="Century Gothic"/>
              <a:cs typeface="Tahoma"/>
            </a:endParaRPr>
          </a:p>
          <a:p>
            <a:endParaRPr lang="en-US" dirty="0"/>
          </a:p>
        </p:txBody>
      </p:sp>
    </p:spTree>
    <p:extLst>
      <p:ext uri="{BB962C8B-B14F-4D97-AF65-F5344CB8AC3E}">
        <p14:creationId xmlns:p14="http://schemas.microsoft.com/office/powerpoint/2010/main" val="324769022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857232"/>
          </a:xfrm>
        </p:spPr>
        <p:txBody>
          <a:bodyPr>
            <a:normAutofit/>
          </a:bodyPr>
          <a:lstStyle/>
          <a:p>
            <a:r>
              <a:rPr lang="en-US" dirty="0" smtClean="0"/>
              <a:t>Ovary </a:t>
            </a:r>
            <a:endParaRPr lang="en-US" dirty="0"/>
          </a:p>
        </p:txBody>
      </p:sp>
      <p:sp>
        <p:nvSpPr>
          <p:cNvPr id="3" name="عنصر نائب للمحتوى 2"/>
          <p:cNvSpPr>
            <a:spLocks noGrp="1"/>
          </p:cNvSpPr>
          <p:nvPr>
            <p:ph idx="1"/>
          </p:nvPr>
        </p:nvSpPr>
        <p:spPr>
          <a:xfrm>
            <a:off x="142844" y="1214422"/>
            <a:ext cx="8515352" cy="5429288"/>
          </a:xfrm>
        </p:spPr>
        <p:txBody>
          <a:bodyPr>
            <a:normAutofit/>
          </a:bodyPr>
          <a:lstStyle/>
          <a:p>
            <a:pPr marL="514350" indent="-514350">
              <a:lnSpc>
                <a:spcPct val="170000"/>
              </a:lnSpc>
              <a:buFont typeface="+mj-lt"/>
              <a:buAutoNum type="alphaUcPeriod"/>
            </a:pPr>
            <a:r>
              <a:rPr lang="en-US" dirty="0" smtClean="0"/>
              <a:t>Location </a:t>
            </a:r>
            <a:br>
              <a:rPr lang="en-US" dirty="0" smtClean="0"/>
            </a:br>
            <a:r>
              <a:rPr lang="en-US" dirty="0" smtClean="0"/>
              <a:t> 1. mare : </a:t>
            </a:r>
          </a:p>
          <a:p>
            <a:pPr marL="514350" indent="-514350" algn="just">
              <a:lnSpc>
                <a:spcPct val="170000"/>
              </a:lnSpc>
              <a:buFont typeface="Wingdings" pitchFamily="2" charset="2"/>
              <a:buChar char="Ø"/>
            </a:pPr>
            <a:r>
              <a:rPr lang="en-US" dirty="0" smtClean="0"/>
              <a:t>The ovaries in mares is suspended by broad ligament  dorsally to ventral cavity toward the lumber vertebra and displaced during weight gain and increase of uterine consistency .</a:t>
            </a:r>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smtClean="0"/>
          </a:p>
          <a:p>
            <a:pPr>
              <a:buFont typeface="Wingdings" pitchFamily="2" charset="2"/>
              <a:buChar char="ü"/>
            </a:pP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342900" lvl="0" indent="-342900" algn="just">
              <a:buFont typeface="+mj-lt"/>
              <a:buAutoNum type="arabicPeriod"/>
            </a:pPr>
            <a:r>
              <a:rPr lang="en-US" sz="2800" b="1" dirty="0">
                <a:solidFill>
                  <a:srgbClr val="000000"/>
                </a:solidFill>
                <a:latin typeface="Lucida Bright"/>
                <a:ea typeface="Times New Roman"/>
                <a:cs typeface="Times New Roman"/>
              </a:rPr>
              <a:t>Functions:</a:t>
            </a:r>
            <a:endParaRPr lang="en-US" dirty="0"/>
          </a:p>
          <a:p>
            <a:pPr marL="342900" lvl="0" indent="-342900" algn="just">
              <a:buFont typeface="Symbol"/>
              <a:buChar char=""/>
            </a:pPr>
            <a:r>
              <a:rPr lang="en-US" sz="2800" dirty="0">
                <a:solidFill>
                  <a:srgbClr val="000000"/>
                </a:solidFill>
                <a:latin typeface="Lucida Bright"/>
                <a:ea typeface="Times New Roman"/>
                <a:cs typeface="Times New Roman"/>
              </a:rPr>
              <a:t>Transport and capacitation of both ova and sperms.</a:t>
            </a:r>
            <a:endParaRPr lang="en-US" dirty="0"/>
          </a:p>
          <a:p>
            <a:pPr marL="342900" lvl="0" indent="-342900" algn="just">
              <a:buFont typeface="Symbol"/>
              <a:buChar char=""/>
            </a:pPr>
            <a:r>
              <a:rPr lang="en-US" sz="2800" dirty="0">
                <a:solidFill>
                  <a:srgbClr val="000000"/>
                </a:solidFill>
                <a:latin typeface="Lucida Bright"/>
                <a:ea typeface="Times New Roman"/>
                <a:cs typeface="Times New Roman"/>
              </a:rPr>
              <a:t>Site of fertilization (ampulla-isthmus junction).</a:t>
            </a:r>
            <a:endParaRPr lang="en-US" dirty="0"/>
          </a:p>
          <a:p>
            <a:r>
              <a:rPr lang="en-US" sz="2800" dirty="0">
                <a:solidFill>
                  <a:srgbClr val="000000"/>
                </a:solidFill>
                <a:latin typeface="Lucida Bright"/>
                <a:ea typeface="Times New Roman"/>
                <a:cs typeface="Times New Roman"/>
              </a:rPr>
              <a:t>Filtration of dead sperms (</a:t>
            </a:r>
            <a:r>
              <a:rPr lang="en-US" sz="2800" dirty="0" smtClean="0">
                <a:solidFill>
                  <a:srgbClr val="000000"/>
                </a:solidFill>
                <a:latin typeface="Lucida Bright"/>
                <a:ea typeface="Times New Roman"/>
                <a:cs typeface="Times New Roman"/>
              </a:rPr>
              <a:t>isthmus)</a:t>
            </a:r>
            <a:endParaRPr lang="en-US" dirty="0"/>
          </a:p>
        </p:txBody>
      </p:sp>
    </p:spTree>
    <p:extLst>
      <p:ext uri="{BB962C8B-B14F-4D97-AF65-F5344CB8AC3E}">
        <p14:creationId xmlns:p14="http://schemas.microsoft.com/office/powerpoint/2010/main" val="41347613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0"/>
            <a:ext cx="8229600" cy="1142984"/>
          </a:xfrm>
        </p:spPr>
        <p:txBody>
          <a:bodyPr>
            <a:normAutofit/>
          </a:bodyPr>
          <a:lstStyle/>
          <a:p>
            <a:r>
              <a:rPr lang="en-US" dirty="0" smtClean="0"/>
              <a:t>Uterus </a:t>
            </a:r>
            <a:endParaRPr lang="en-US" dirty="0"/>
          </a:p>
        </p:txBody>
      </p:sp>
      <p:sp>
        <p:nvSpPr>
          <p:cNvPr id="3" name="عنصر نائب للمحتوى 2"/>
          <p:cNvSpPr>
            <a:spLocks noGrp="1"/>
          </p:cNvSpPr>
          <p:nvPr>
            <p:ph idx="1"/>
          </p:nvPr>
        </p:nvSpPr>
        <p:spPr>
          <a:xfrm>
            <a:off x="142844" y="1571612"/>
            <a:ext cx="8786874" cy="5000660"/>
          </a:xfrm>
        </p:spPr>
        <p:txBody>
          <a:bodyPr/>
          <a:lstStyle/>
          <a:p>
            <a:r>
              <a:rPr lang="en-US" dirty="0" smtClean="0"/>
              <a:t> the animals is divided into</a:t>
            </a:r>
          </a:p>
          <a:p>
            <a:pPr>
              <a:buNone/>
            </a:pPr>
            <a:r>
              <a:rPr lang="ar-IQ" dirty="0" smtClean="0"/>
              <a:t>   </a:t>
            </a:r>
            <a:r>
              <a:rPr lang="en-US" dirty="0" smtClean="0"/>
              <a:t>groups according</a:t>
            </a:r>
          </a:p>
          <a:p>
            <a:pPr>
              <a:buNone/>
            </a:pPr>
            <a:r>
              <a:rPr lang="en-US" dirty="0" smtClean="0"/>
              <a:t>     to the uterus </a:t>
            </a:r>
          </a:p>
          <a:p>
            <a:pPr>
              <a:buFont typeface="Wingdings" pitchFamily="2" charset="2"/>
              <a:buChar char="Ø"/>
            </a:pPr>
            <a:r>
              <a:rPr lang="en-US" dirty="0" smtClean="0"/>
              <a:t>   Bipartite uterus </a:t>
            </a:r>
          </a:p>
          <a:p>
            <a:pPr>
              <a:buNone/>
            </a:pPr>
            <a:r>
              <a:rPr lang="en-US" dirty="0" smtClean="0"/>
              <a:t> ( cow , ewe and mare )</a:t>
            </a:r>
          </a:p>
          <a:p>
            <a:pPr>
              <a:buNone/>
            </a:pPr>
            <a:r>
              <a:rPr lang="en-US" dirty="0" smtClean="0"/>
              <a:t> </a:t>
            </a:r>
          </a:p>
          <a:p>
            <a:pPr>
              <a:buNone/>
            </a:pPr>
            <a:endParaRPr lang="en-US" dirty="0"/>
          </a:p>
        </p:txBody>
      </p:sp>
      <p:pic>
        <p:nvPicPr>
          <p:cNvPr id="5" name="Picture 3" descr="cow_tract_small_label"/>
          <p:cNvPicPr>
            <a:picLocks noChangeAspect="1" noChangeArrowheads="1"/>
          </p:cNvPicPr>
          <p:nvPr/>
        </p:nvPicPr>
        <p:blipFill>
          <a:blip r:embed="rId2" cstate="print"/>
          <a:srcRect/>
          <a:stretch>
            <a:fillRect/>
          </a:stretch>
        </p:blipFill>
        <p:spPr bwMode="auto">
          <a:xfrm>
            <a:off x="4219575" y="142852"/>
            <a:ext cx="4924425" cy="6715148"/>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heckerboard(across)">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1"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checkerboard(across)">
                                      <p:cBhvr>
                                        <p:cTn id="42" dur="500"/>
                                        <p:tgtEl>
                                          <p:spTgt spid="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1"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checkerboard(across)">
                                      <p:cBhvr>
                                        <p:cTn id="47" dur="500"/>
                                        <p:tgtEl>
                                          <p:spTgt spid="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1"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checkerboard(across)">
                                      <p:cBhvr>
                                        <p:cTn id="52" dur="5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1"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checkerboard(across)">
                                      <p:cBhvr>
                                        <p:cTn id="57" dur="500"/>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1"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Effect transition="in" filter="checkerboard(across)">
                                      <p:cBhvr>
                                        <p:cTn id="62" dur="500"/>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1"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Effect transition="in" filter="checkerboard(across)">
                                      <p:cBhvr>
                                        <p:cTn id="6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sz="2800" kern="0" dirty="0" smtClean="0">
                <a:solidFill>
                  <a:prstClr val="black"/>
                </a:solidFill>
                <a:latin typeface="Times New Roman"/>
                <a:ea typeface="Calibri"/>
                <a:cs typeface="Arial"/>
              </a:rPr>
              <a:t>Primates </a:t>
            </a:r>
            <a:r>
              <a:rPr lang="en-US" sz="2800" kern="0" dirty="0">
                <a:solidFill>
                  <a:prstClr val="black"/>
                </a:solidFill>
                <a:latin typeface="Times New Roman"/>
                <a:ea typeface="Calibri"/>
                <a:cs typeface="Arial"/>
              </a:rPr>
              <a:t>have simplex uterus with one cervix and very</a:t>
            </a:r>
            <a:r>
              <a:rPr lang="en-US" sz="2800" dirty="0">
                <a:solidFill>
                  <a:prstClr val="black"/>
                </a:solidFill>
                <a:latin typeface="Times New Roman"/>
                <a:ea typeface="Calibri"/>
                <a:cs typeface="Arial"/>
              </a:rPr>
              <a:t> prominent body ,horns are </a:t>
            </a:r>
            <a:r>
              <a:rPr lang="en-US" sz="2800" dirty="0" smtClean="0">
                <a:solidFill>
                  <a:prstClr val="black"/>
                </a:solidFill>
                <a:latin typeface="Times New Roman"/>
                <a:ea typeface="Calibri"/>
                <a:cs typeface="Arial"/>
              </a:rPr>
              <a:t>absent</a:t>
            </a:r>
            <a:endParaRPr lang="ar-IQ" sz="2800" dirty="0" smtClean="0">
              <a:solidFill>
                <a:prstClr val="black"/>
              </a:solidFill>
              <a:latin typeface="Times New Roman"/>
              <a:ea typeface="Calibri"/>
              <a:cs typeface="Arial"/>
            </a:endParaRPr>
          </a:p>
          <a:p>
            <a:r>
              <a:rPr lang="en-US" sz="2800" kern="0" dirty="0" smtClean="0">
                <a:solidFill>
                  <a:prstClr val="black"/>
                </a:solidFill>
                <a:latin typeface="Times New Roman"/>
                <a:ea typeface="Calibri"/>
                <a:cs typeface="Arial"/>
              </a:rPr>
              <a:t>swine </a:t>
            </a:r>
            <a:r>
              <a:rPr lang="en-US" sz="2800" kern="0" dirty="0">
                <a:solidFill>
                  <a:prstClr val="black"/>
                </a:solidFill>
                <a:latin typeface="Times New Roman"/>
                <a:ea typeface="Calibri"/>
                <a:cs typeface="Arial"/>
              </a:rPr>
              <a:t>have bicornuate  uterus ,with the horns folded or </a:t>
            </a:r>
            <a:r>
              <a:rPr lang="en-US" sz="2800" kern="0" dirty="0" smtClean="0">
                <a:solidFill>
                  <a:prstClr val="black"/>
                </a:solidFill>
                <a:latin typeface="Times New Roman"/>
                <a:ea typeface="Calibri"/>
                <a:cs typeface="Arial"/>
              </a:rPr>
              <a:t>convoluted</a:t>
            </a:r>
            <a:endParaRPr lang="ar-IQ" sz="2800" kern="0" dirty="0" smtClean="0">
              <a:solidFill>
                <a:prstClr val="black"/>
              </a:solidFill>
              <a:latin typeface="Times New Roman"/>
              <a:ea typeface="Calibri"/>
              <a:cs typeface="Arial"/>
            </a:endParaRPr>
          </a:p>
          <a:p>
            <a:r>
              <a:rPr lang="en-US" sz="2800" kern="0" dirty="0" smtClean="0">
                <a:solidFill>
                  <a:prstClr val="black"/>
                </a:solidFill>
                <a:latin typeface="Times New Roman"/>
                <a:ea typeface="Calibri"/>
                <a:cs typeface="Arial"/>
              </a:rPr>
              <a:t> Rodents </a:t>
            </a:r>
            <a:r>
              <a:rPr lang="en-US" sz="2800" kern="0" dirty="0">
                <a:solidFill>
                  <a:prstClr val="black"/>
                </a:solidFill>
                <a:latin typeface="Times New Roman"/>
                <a:ea typeface="Calibri"/>
                <a:cs typeface="Arial"/>
              </a:rPr>
              <a:t>have duplex uterus , with two cervices ,no uterine body ,and with the horns completely separated </a:t>
            </a:r>
            <a:endParaRPr lang="ar-IQ" sz="2800" kern="0" dirty="0" smtClean="0">
              <a:solidFill>
                <a:prstClr val="black"/>
              </a:solidFill>
              <a:latin typeface="Times New Roman"/>
              <a:ea typeface="Calibri"/>
              <a:cs typeface="Arial"/>
            </a:endParaRPr>
          </a:p>
          <a:p>
            <a:r>
              <a:rPr lang="en-US" sz="2800" kern="0" dirty="0" smtClean="0">
                <a:solidFill>
                  <a:prstClr val="black"/>
                </a:solidFill>
                <a:latin typeface="Times New Roman"/>
                <a:ea typeface="Calibri"/>
                <a:cs typeface="Arial"/>
              </a:rPr>
              <a:t> </a:t>
            </a:r>
            <a:endParaRPr lang="ar-IQ" sz="2800" dirty="0" smtClean="0">
              <a:solidFill>
                <a:prstClr val="black"/>
              </a:solidFill>
              <a:latin typeface="Times New Roman"/>
              <a:ea typeface="Calibri"/>
              <a:cs typeface="Arial"/>
            </a:endParaRPr>
          </a:p>
          <a:p>
            <a:endParaRPr lang="ar-IQ" sz="2800" dirty="0" smtClean="0">
              <a:solidFill>
                <a:prstClr val="black"/>
              </a:solidFill>
              <a:latin typeface="Times New Roman"/>
              <a:ea typeface="Calibri"/>
              <a:cs typeface="Arial"/>
            </a:endParaRPr>
          </a:p>
          <a:p>
            <a:endParaRPr lang="en-US" dirty="0"/>
          </a:p>
        </p:txBody>
      </p:sp>
    </p:spTree>
    <p:extLst>
      <p:ext uri="{BB962C8B-B14F-4D97-AF65-F5344CB8AC3E}">
        <p14:creationId xmlns:p14="http://schemas.microsoft.com/office/powerpoint/2010/main" val="18253939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endParaRPr lang="en-US"/>
          </a:p>
        </p:txBody>
      </p:sp>
      <p:pic>
        <p:nvPicPr>
          <p:cNvPr id="44034" name="Picture 2"/>
          <p:cNvPicPr>
            <a:picLocks noChangeAspect="1" noChangeArrowheads="1"/>
          </p:cNvPicPr>
          <p:nvPr/>
        </p:nvPicPr>
        <p:blipFill>
          <a:blip r:embed="rId2"/>
          <a:srcRect/>
          <a:stretch>
            <a:fillRect/>
          </a:stretch>
        </p:blipFill>
        <p:spPr bwMode="auto">
          <a:xfrm>
            <a:off x="971600" y="-68237"/>
            <a:ext cx="7358114" cy="664371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457200" y="0"/>
            <a:ext cx="8229600" cy="1142984"/>
          </a:xfrm>
        </p:spPr>
        <p:txBody>
          <a:bodyPr>
            <a:noAutofit/>
          </a:bodyPr>
          <a:lstStyle/>
          <a:p>
            <a:r>
              <a:rPr lang="en-US" sz="4000" dirty="0" err="1" smtClean="0"/>
              <a:t>Bicornuate</a:t>
            </a:r>
            <a:r>
              <a:rPr lang="en-US" sz="4000" dirty="0" smtClean="0"/>
              <a:t> uterus (cat , dog and pigs ) </a:t>
            </a:r>
            <a:br>
              <a:rPr lang="en-US" sz="4000" dirty="0" smtClean="0"/>
            </a:br>
            <a:endParaRPr lang="en-US" sz="4000" dirty="0"/>
          </a:p>
        </p:txBody>
      </p:sp>
      <p:sp>
        <p:nvSpPr>
          <p:cNvPr id="3" name="عنصر نائب للمحتوى 2"/>
          <p:cNvSpPr>
            <a:spLocks noGrp="1"/>
          </p:cNvSpPr>
          <p:nvPr>
            <p:ph idx="1"/>
          </p:nvPr>
        </p:nvSpPr>
        <p:spPr>
          <a:xfrm>
            <a:off x="457200" y="857232"/>
            <a:ext cx="8229600" cy="5467368"/>
          </a:xfrm>
        </p:spPr>
        <p:txBody>
          <a:bodyPr/>
          <a:lstStyle/>
          <a:p>
            <a:endParaRPr lang="en-US" dirty="0"/>
          </a:p>
        </p:txBody>
      </p:sp>
      <p:graphicFrame>
        <p:nvGraphicFramePr>
          <p:cNvPr id="12290" name="Object 2"/>
          <p:cNvGraphicFramePr>
            <a:graphicFrameLocks noChangeAspect="1"/>
          </p:cNvGraphicFramePr>
          <p:nvPr/>
        </p:nvGraphicFramePr>
        <p:xfrm>
          <a:off x="571472" y="1000108"/>
          <a:ext cx="7643866" cy="4857784"/>
        </p:xfrm>
        <a:graphic>
          <a:graphicData uri="http://schemas.openxmlformats.org/presentationml/2006/ole">
            <mc:AlternateContent xmlns:mc="http://schemas.openxmlformats.org/markup-compatibility/2006">
              <mc:Choice xmlns:v="urn:schemas-microsoft-com:vml" Requires="v">
                <p:oleObj spid="_x0000_s12310" name="Photo Editor Photo" r:id="rId3" imgW="5180952" imgH="4704762" progId="">
                  <p:embed/>
                </p:oleObj>
              </mc:Choice>
              <mc:Fallback>
                <p:oleObj name="Photo Editor Photo" r:id="rId3" imgW="5180952" imgH="4704762"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1000108"/>
                        <a:ext cx="7643866" cy="485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smtClean="0"/>
              <a:t> simple uterus (human and primate ) </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56744"/>
            <a:ext cx="7416824" cy="333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b="1" dirty="0"/>
              <a:t>Cervix:</a:t>
            </a:r>
            <a:endParaRPr lang="en-US" dirty="0"/>
          </a:p>
          <a:p>
            <a:r>
              <a:rPr lang="en-US" dirty="0"/>
              <a:t>A cylindrical, cartilaginous stricture act as a sphincter between uterus and vagina (5-7 cm in long and 3-5 cm in diameter). The structure have a 3-5 rings called "annular rings" and have 2 orifice (internal and external).</a:t>
            </a:r>
          </a:p>
          <a:p>
            <a:endParaRPr lang="en-US" dirty="0"/>
          </a:p>
        </p:txBody>
      </p:sp>
    </p:spTree>
    <p:extLst>
      <p:ext uri="{BB962C8B-B14F-4D97-AF65-F5344CB8AC3E}">
        <p14:creationId xmlns:p14="http://schemas.microsoft.com/office/powerpoint/2010/main" val="293014493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lnSpcReduction="10000"/>
          </a:bodyPr>
          <a:lstStyle/>
          <a:p>
            <a:r>
              <a:rPr lang="en-US" b="1" dirty="0"/>
              <a:t>Functions:</a:t>
            </a:r>
            <a:endParaRPr lang="en-US" dirty="0"/>
          </a:p>
          <a:p>
            <a:pPr lvl="0"/>
            <a:r>
              <a:rPr lang="en-US" dirty="0"/>
              <a:t>Protection of the uterus from any foreign.</a:t>
            </a:r>
          </a:p>
          <a:p>
            <a:pPr lvl="0"/>
            <a:r>
              <a:rPr lang="en-US" dirty="0"/>
              <a:t>Good site for deposition of the semen in artificial insemination (cow, ewe) or in normal copulation (mare, sow).</a:t>
            </a:r>
          </a:p>
          <a:p>
            <a:pPr lvl="0"/>
            <a:r>
              <a:rPr lang="en-US" dirty="0"/>
              <a:t>Good storage for spermatozoa.</a:t>
            </a:r>
          </a:p>
          <a:p>
            <a:pPr lvl="0"/>
            <a:r>
              <a:rPr lang="en-US" dirty="0"/>
              <a:t>Filter for dead spermatozoa.</a:t>
            </a:r>
          </a:p>
          <a:p>
            <a:pPr lvl="0"/>
            <a:r>
              <a:rPr lang="en-US" dirty="0"/>
              <a:t>Secretion a mucous during estrus and pregnancy.</a:t>
            </a:r>
          </a:p>
          <a:p>
            <a:pPr lvl="0"/>
            <a:r>
              <a:rPr lang="en-US" dirty="0"/>
              <a:t>Strong sphincter to close the uterus and prevention of the fetus during pregnancy period.</a:t>
            </a:r>
            <a:endParaRPr lang="en-US" dirty="0">
              <a:effectLst/>
            </a:endParaRPr>
          </a:p>
        </p:txBody>
      </p:sp>
    </p:spTree>
    <p:extLst>
      <p:ext uri="{BB962C8B-B14F-4D97-AF65-F5344CB8AC3E}">
        <p14:creationId xmlns:p14="http://schemas.microsoft.com/office/powerpoint/2010/main" val="5329506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14" descr="E:\صور وفيديو بيطري\cow_tract_750_excervicalos_labe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3201" y="2420888"/>
            <a:ext cx="4637032" cy="3903712"/>
          </a:xfrm>
          <a:prstGeom prst="rect">
            <a:avLst/>
          </a:prstGeom>
          <a:noFill/>
          <a:ln>
            <a:noFill/>
          </a:ln>
        </p:spPr>
      </p:pic>
    </p:spTree>
    <p:extLst>
      <p:ext uri="{BB962C8B-B14F-4D97-AF65-F5344CB8AC3E}">
        <p14:creationId xmlns:p14="http://schemas.microsoft.com/office/powerpoint/2010/main" val="152502306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62500" lnSpcReduction="20000"/>
          </a:bodyPr>
          <a:lstStyle/>
          <a:p>
            <a:pPr marL="107950" marR="0" indent="180340" algn="just">
              <a:lnSpc>
                <a:spcPct val="135000"/>
              </a:lnSpc>
              <a:spcBef>
                <a:spcPts val="0"/>
              </a:spcBef>
              <a:spcAft>
                <a:spcPts val="0"/>
              </a:spcAft>
            </a:pPr>
            <a:r>
              <a:rPr lang="en-US" sz="2800" b="1" dirty="0">
                <a:solidFill>
                  <a:srgbClr val="000000"/>
                </a:solidFill>
                <a:latin typeface="Lucida Bright"/>
                <a:ea typeface="Times New Roman"/>
                <a:cs typeface="Times New Roman"/>
              </a:rPr>
              <a:t>Vagina:</a:t>
            </a:r>
            <a:endParaRPr lang="en-US" sz="2000" dirty="0">
              <a:latin typeface="Century Gothic"/>
              <a:ea typeface="Century Gothic"/>
              <a:cs typeface="Tahoma"/>
            </a:endParaRPr>
          </a:p>
          <a:p>
            <a:pPr marL="107950" marR="0" indent="180340" algn="just">
              <a:lnSpc>
                <a:spcPct val="135000"/>
              </a:lnSpc>
              <a:spcBef>
                <a:spcPts val="0"/>
              </a:spcBef>
              <a:spcAft>
                <a:spcPts val="0"/>
              </a:spcAft>
            </a:pPr>
            <a:r>
              <a:rPr lang="en-US" sz="2800" dirty="0">
                <a:solidFill>
                  <a:srgbClr val="000000"/>
                </a:solidFill>
                <a:latin typeface="Lucida Bright"/>
                <a:ea typeface="Times New Roman"/>
                <a:cs typeface="Times New Roman"/>
              </a:rPr>
              <a:t> Copulation organ in the female (matched to the penis of male) composed from muscular layer and </a:t>
            </a:r>
            <a:r>
              <a:rPr lang="en-US" sz="2800" dirty="0" err="1">
                <a:solidFill>
                  <a:srgbClr val="000000"/>
                </a:solidFill>
                <a:latin typeface="Lucida Bright"/>
                <a:ea typeface="Times New Roman"/>
                <a:cs typeface="Times New Roman"/>
              </a:rPr>
              <a:t>serosal</a:t>
            </a:r>
            <a:r>
              <a:rPr lang="en-US" sz="2800" dirty="0">
                <a:solidFill>
                  <a:srgbClr val="000000"/>
                </a:solidFill>
                <a:latin typeface="Lucida Bright"/>
                <a:ea typeface="Times New Roman"/>
                <a:cs typeface="Times New Roman"/>
              </a:rPr>
              <a:t> layer. The vagina have:</a:t>
            </a:r>
            <a:endParaRPr lang="en-US" sz="2000" dirty="0">
              <a:latin typeface="Century Gothic"/>
              <a:ea typeface="Century Gothic"/>
              <a:cs typeface="Tahoma"/>
            </a:endParaRPr>
          </a:p>
          <a:p>
            <a:pPr marL="107950" marR="0" indent="180340" algn="just">
              <a:lnSpc>
                <a:spcPct val="135000"/>
              </a:lnSpc>
              <a:spcBef>
                <a:spcPts val="0"/>
              </a:spcBef>
              <a:spcAft>
                <a:spcPts val="0"/>
              </a:spcAft>
            </a:pPr>
            <a:r>
              <a:rPr lang="en-US" sz="2800" dirty="0">
                <a:solidFill>
                  <a:srgbClr val="000000"/>
                </a:solidFill>
                <a:latin typeface="Lucida Bright"/>
                <a:ea typeface="Times New Roman"/>
                <a:cs typeface="Times New Roman"/>
              </a:rPr>
              <a:t> </a:t>
            </a:r>
            <a:endParaRPr lang="en-US" sz="2000" dirty="0">
              <a:latin typeface="Century Gothic"/>
              <a:ea typeface="Century Gothic"/>
              <a:cs typeface="Tahoma"/>
            </a:endParaRPr>
          </a:p>
          <a:p>
            <a:pPr marL="342900" marR="107950" lvl="0" indent="-342900" algn="just">
              <a:buFont typeface="+mj-lt"/>
              <a:buAutoNum type="arabicPeriod"/>
            </a:pPr>
            <a:r>
              <a:rPr lang="en-US" sz="2800" b="1" dirty="0">
                <a:solidFill>
                  <a:srgbClr val="000000"/>
                </a:solidFill>
                <a:latin typeface="Lucida Bright"/>
                <a:ea typeface="Times New Roman"/>
                <a:cs typeface="Times New Roman"/>
              </a:rPr>
              <a:t>Vestibule:</a:t>
            </a:r>
            <a:endParaRPr lang="en-US" dirty="0"/>
          </a:p>
          <a:p>
            <a:pPr marL="107950" marR="0" indent="180340" algn="just">
              <a:lnSpc>
                <a:spcPct val="135000"/>
              </a:lnSpc>
              <a:spcBef>
                <a:spcPts val="0"/>
              </a:spcBef>
              <a:spcAft>
                <a:spcPts val="0"/>
              </a:spcAft>
            </a:pPr>
            <a:r>
              <a:rPr lang="en-US" sz="2800" dirty="0">
                <a:solidFill>
                  <a:srgbClr val="000000"/>
                </a:solidFill>
                <a:latin typeface="Lucida Bright"/>
                <a:ea typeface="Times New Roman"/>
                <a:cs typeface="Times New Roman"/>
              </a:rPr>
              <a:t>It is a mutual part between urinary and genital tract (2-12 cm in long). The urethra open at the base of vestibule by urine orifice.</a:t>
            </a:r>
            <a:endParaRPr lang="en-US" sz="2000" dirty="0">
              <a:latin typeface="Century Gothic"/>
              <a:ea typeface="Century Gothic"/>
              <a:cs typeface="Tahoma"/>
            </a:endParaRPr>
          </a:p>
          <a:p>
            <a:pPr marL="107950" marR="0" indent="180340" algn="just">
              <a:lnSpc>
                <a:spcPct val="135000"/>
              </a:lnSpc>
              <a:spcBef>
                <a:spcPts val="0"/>
              </a:spcBef>
              <a:spcAft>
                <a:spcPts val="0"/>
              </a:spcAft>
            </a:pPr>
            <a:r>
              <a:rPr lang="en-US" sz="2800" dirty="0">
                <a:solidFill>
                  <a:srgbClr val="000000"/>
                </a:solidFill>
                <a:latin typeface="Lucida Bright"/>
                <a:ea typeface="Times New Roman"/>
                <a:cs typeface="Times New Roman"/>
              </a:rPr>
              <a:t>The vestibule separated from the vagina by an edge called "hymen".</a:t>
            </a:r>
            <a:endParaRPr lang="en-US" sz="2000" dirty="0">
              <a:latin typeface="Century Gothic"/>
              <a:ea typeface="Century Gothic"/>
              <a:cs typeface="Tahoma"/>
            </a:endParaRPr>
          </a:p>
          <a:p>
            <a:pPr marL="342900" marR="107950" lvl="0" indent="-342900" algn="just">
              <a:buFont typeface="+mj-lt"/>
              <a:buAutoNum type="arabicPeriod"/>
            </a:pPr>
            <a:r>
              <a:rPr lang="en-US" sz="2800" b="1" dirty="0">
                <a:solidFill>
                  <a:srgbClr val="000000"/>
                </a:solidFill>
                <a:latin typeface="Lucida Bright"/>
                <a:ea typeface="Times New Roman"/>
                <a:cs typeface="Times New Roman"/>
              </a:rPr>
              <a:t>Gartner's cannels</a:t>
            </a:r>
            <a:r>
              <a:rPr lang="en-US" sz="2800" dirty="0">
                <a:solidFill>
                  <a:srgbClr val="000000"/>
                </a:solidFill>
                <a:latin typeface="Lucida Bright"/>
                <a:ea typeface="Times New Roman"/>
                <a:cs typeface="Times New Roman"/>
              </a:rPr>
              <a:t>: </a:t>
            </a:r>
            <a:endParaRPr lang="en-US" dirty="0"/>
          </a:p>
          <a:p>
            <a:pPr marL="288290" marR="0" algn="just">
              <a:lnSpc>
                <a:spcPct val="135000"/>
              </a:lnSpc>
              <a:spcBef>
                <a:spcPts val="0"/>
              </a:spcBef>
              <a:spcAft>
                <a:spcPts val="0"/>
              </a:spcAft>
            </a:pPr>
            <a:r>
              <a:rPr lang="en-US" sz="2800" dirty="0">
                <a:solidFill>
                  <a:srgbClr val="000000"/>
                </a:solidFill>
                <a:latin typeface="Lucida Bright"/>
                <a:ea typeface="Times New Roman"/>
                <a:cs typeface="Times New Roman"/>
              </a:rPr>
              <a:t>Vestigial cannels open bellow the vestibule</a:t>
            </a:r>
            <a:r>
              <a:rPr lang="en-US" sz="2800" dirty="0" smtClean="0">
                <a:solidFill>
                  <a:srgbClr val="000000"/>
                </a:solidFill>
                <a:latin typeface="Lucida Bright"/>
                <a:ea typeface="Times New Roman"/>
                <a:cs typeface="Times New Roman"/>
              </a:rPr>
              <a:t>.</a:t>
            </a:r>
            <a:endParaRPr lang="en-US" sz="2000" dirty="0">
              <a:latin typeface="Century Gothic"/>
              <a:ea typeface="Century Gothic"/>
              <a:cs typeface="Tahoma"/>
            </a:endParaRPr>
          </a:p>
        </p:txBody>
      </p:sp>
    </p:spTree>
    <p:extLst>
      <p:ext uri="{BB962C8B-B14F-4D97-AF65-F5344CB8AC3E}">
        <p14:creationId xmlns:p14="http://schemas.microsoft.com/office/powerpoint/2010/main" val="8846440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715436" cy="6286544"/>
          </a:xfrm>
        </p:spPr>
        <p:txBody>
          <a:bodyPr>
            <a:normAutofit/>
          </a:bodyPr>
          <a:lstStyle/>
          <a:p>
            <a:pPr marL="514350" indent="-514350" algn="just">
              <a:lnSpc>
                <a:spcPct val="170000"/>
              </a:lnSpc>
              <a:buNone/>
            </a:pPr>
            <a:r>
              <a:rPr lang="en-US" dirty="0" smtClean="0"/>
              <a:t> 2. Cow : </a:t>
            </a:r>
          </a:p>
          <a:p>
            <a:pPr marL="514350" indent="-514350" algn="just">
              <a:lnSpc>
                <a:spcPct val="170000"/>
              </a:lnSpc>
              <a:buFont typeface="Wingdings" pitchFamily="2" charset="2"/>
              <a:buChar char="Ø"/>
            </a:pPr>
            <a:r>
              <a:rPr lang="en-US" dirty="0" smtClean="0"/>
              <a:t> its located </a:t>
            </a:r>
            <a:r>
              <a:rPr lang="en-US" dirty="0" err="1" smtClean="0"/>
              <a:t>craniolateral</a:t>
            </a:r>
            <a:r>
              <a:rPr lang="en-US" dirty="0" smtClean="0"/>
              <a:t> of the broad ligament and cranially to the pelvic inlet and parallel to the internal cervical opening </a:t>
            </a:r>
          </a:p>
          <a:p>
            <a:pPr marL="514350" indent="-514350" algn="just">
              <a:lnSpc>
                <a:spcPct val="170000"/>
              </a:lnSpc>
              <a:buFont typeface="Wingdings" pitchFamily="2" charset="2"/>
              <a:buChar char="Ø"/>
            </a:pPr>
            <a:r>
              <a:rPr lang="en-US" dirty="0" smtClean="0"/>
              <a:t>the ovary is suspended by </a:t>
            </a:r>
            <a:r>
              <a:rPr lang="en-US" dirty="0" err="1" smtClean="0"/>
              <a:t>mesovarian</a:t>
            </a:r>
            <a:r>
              <a:rPr lang="en-US" dirty="0" smtClean="0"/>
              <a:t> ligament and </a:t>
            </a:r>
            <a:r>
              <a:rPr lang="en-US" dirty="0" err="1" smtClean="0"/>
              <a:t>ovariouterine</a:t>
            </a:r>
            <a:r>
              <a:rPr lang="en-US" dirty="0" smtClean="0"/>
              <a:t> ligament  , in the meeting of this two ligaments , they form ovarian </a:t>
            </a:r>
            <a:r>
              <a:rPr lang="en-US" dirty="0" err="1" smtClean="0"/>
              <a:t>fossa</a:t>
            </a:r>
            <a:r>
              <a:rPr lang="en-US" dirty="0" smtClean="0"/>
              <a:t> . During pregnancy the ovaries is displaced to the ventral cavity. </a:t>
            </a:r>
          </a:p>
          <a:p>
            <a:pPr>
              <a:buFont typeface="Wingdings" pitchFamily="2" charset="2"/>
              <a:buChar char="ü"/>
            </a:pPr>
            <a:endParaRPr lang="en-US" dirty="0" smtClean="0"/>
          </a:p>
          <a:p>
            <a:pPr>
              <a:buFont typeface="Wingdings" pitchFamily="2" charset="2"/>
              <a:buChar char="Ø"/>
            </a:pPr>
            <a:endParaRPr lang="en-US"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77500" lnSpcReduction="20000"/>
          </a:bodyPr>
          <a:lstStyle/>
          <a:p>
            <a:pPr lvl="0"/>
            <a:r>
              <a:rPr lang="en-US" sz="2400" b="1" dirty="0" err="1">
                <a:solidFill>
                  <a:srgbClr val="000000"/>
                </a:solidFill>
                <a:latin typeface="Lucida Bright"/>
                <a:ea typeface="Times New Roman"/>
                <a:cs typeface="Times New Roman"/>
              </a:rPr>
              <a:t>Bartholin</a:t>
            </a:r>
            <a:r>
              <a:rPr lang="en-US" sz="2400" b="1" dirty="0">
                <a:solidFill>
                  <a:srgbClr val="000000"/>
                </a:solidFill>
                <a:latin typeface="Lucida Bright"/>
                <a:ea typeface="Times New Roman"/>
                <a:cs typeface="Times New Roman"/>
              </a:rPr>
              <a:t> glands:</a:t>
            </a:r>
            <a:endParaRPr lang="en-US" dirty="0"/>
          </a:p>
          <a:p>
            <a:r>
              <a:rPr lang="en-US" dirty="0"/>
              <a:t> Two glands located on either side of vestibule, secreted a mucous secretion during the copulation aid to make a lubricant for male </a:t>
            </a:r>
            <a:r>
              <a:rPr lang="en-US" dirty="0" smtClean="0"/>
              <a:t>penis.</a:t>
            </a:r>
          </a:p>
          <a:p>
            <a:endParaRPr lang="en-US" dirty="0" smtClean="0"/>
          </a:p>
          <a:p>
            <a:pPr marL="0" marR="107950" lvl="0" indent="0" algn="just">
              <a:buNone/>
            </a:pPr>
            <a:r>
              <a:rPr lang="en-US" b="1" dirty="0">
                <a:solidFill>
                  <a:srgbClr val="000000"/>
                </a:solidFill>
                <a:latin typeface="Lucida Bright"/>
                <a:ea typeface="Times New Roman"/>
                <a:cs typeface="Times New Roman"/>
              </a:rPr>
              <a:t>Vulva:</a:t>
            </a:r>
            <a:endParaRPr lang="en-US" dirty="0"/>
          </a:p>
          <a:p>
            <a:pPr marL="107950" marR="0" indent="180340" algn="just">
              <a:lnSpc>
                <a:spcPct val="135000"/>
              </a:lnSpc>
              <a:spcBef>
                <a:spcPts val="0"/>
              </a:spcBef>
              <a:spcAft>
                <a:spcPts val="0"/>
              </a:spcAft>
            </a:pPr>
            <a:r>
              <a:rPr lang="en-US" dirty="0">
                <a:solidFill>
                  <a:srgbClr val="000000"/>
                </a:solidFill>
                <a:latin typeface="Lucida Bright"/>
                <a:ea typeface="Times New Roman"/>
                <a:cs typeface="Times New Roman"/>
              </a:rPr>
              <a:t>External opening is a common opening between the urinary and reproductive tract, it consists of:</a:t>
            </a:r>
            <a:r>
              <a:rPr lang="en-US" b="1" dirty="0">
                <a:solidFill>
                  <a:srgbClr val="000000"/>
                </a:solidFill>
                <a:latin typeface="Lucida Bright"/>
                <a:ea typeface="Times New Roman"/>
                <a:cs typeface="Times New Roman"/>
              </a:rPr>
              <a:t> Labia:</a:t>
            </a:r>
            <a:r>
              <a:rPr lang="en-US" dirty="0">
                <a:solidFill>
                  <a:srgbClr val="000000"/>
                </a:solidFill>
                <a:latin typeface="Lucida Bright"/>
                <a:ea typeface="Times New Roman"/>
                <a:cs typeface="Times New Roman"/>
              </a:rPr>
              <a:t> Composed from outer skin, hairless, and it’s an elastic structure that form a closure to minimize the entrance of foreign material into the reproductive tract. There are 2 "</a:t>
            </a:r>
            <a:r>
              <a:rPr lang="en-US" b="1" dirty="0">
                <a:solidFill>
                  <a:srgbClr val="000000"/>
                </a:solidFill>
                <a:latin typeface="Lucida Bright"/>
                <a:ea typeface="Times New Roman"/>
                <a:cs typeface="Times New Roman"/>
              </a:rPr>
              <a:t>labia minora</a:t>
            </a:r>
            <a:r>
              <a:rPr lang="en-US" dirty="0">
                <a:solidFill>
                  <a:srgbClr val="000000"/>
                </a:solidFill>
                <a:latin typeface="Lucida Bright"/>
                <a:ea typeface="Times New Roman"/>
                <a:cs typeface="Times New Roman"/>
              </a:rPr>
              <a:t>" which found in (women, advanced mammals) and absent in most farm animals, and "</a:t>
            </a:r>
            <a:r>
              <a:rPr lang="en-US" b="1" dirty="0">
                <a:solidFill>
                  <a:srgbClr val="000000"/>
                </a:solidFill>
                <a:latin typeface="Lucida Bright"/>
                <a:ea typeface="Times New Roman"/>
                <a:cs typeface="Times New Roman"/>
              </a:rPr>
              <a:t>labia majora</a:t>
            </a:r>
            <a:r>
              <a:rPr lang="en-US" dirty="0">
                <a:solidFill>
                  <a:srgbClr val="000000"/>
                </a:solidFill>
                <a:latin typeface="Lucida Bright"/>
                <a:ea typeface="Times New Roman"/>
                <a:cs typeface="Times New Roman"/>
              </a:rPr>
              <a:t>" which found in all females.</a:t>
            </a:r>
            <a:endParaRPr lang="en-US" dirty="0">
              <a:latin typeface="Century Gothic"/>
              <a:ea typeface="Century Gothic"/>
              <a:cs typeface="Tahoma"/>
            </a:endParaRPr>
          </a:p>
          <a:p>
            <a:endParaRPr lang="en-US" dirty="0"/>
          </a:p>
        </p:txBody>
      </p:sp>
    </p:spTree>
    <p:extLst>
      <p:ext uri="{BB962C8B-B14F-4D97-AF65-F5344CB8AC3E}">
        <p14:creationId xmlns:p14="http://schemas.microsoft.com/office/powerpoint/2010/main" val="19856140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fontScale="70000" lnSpcReduction="20000"/>
          </a:bodyPr>
          <a:lstStyle/>
          <a:p>
            <a:pPr marL="0" marR="107950" lvl="0" indent="0" algn="just">
              <a:buNone/>
            </a:pPr>
            <a:r>
              <a:rPr lang="en-US" sz="2800" b="1" dirty="0">
                <a:solidFill>
                  <a:srgbClr val="000000"/>
                </a:solidFill>
                <a:latin typeface="Lucida Bright"/>
                <a:ea typeface="Times New Roman"/>
                <a:cs typeface="Times New Roman"/>
              </a:rPr>
              <a:t>Clitoris:</a:t>
            </a:r>
            <a:endParaRPr lang="en-US" dirty="0"/>
          </a:p>
          <a:p>
            <a:pPr marL="107950" marR="0" indent="180340" algn="just">
              <a:lnSpc>
                <a:spcPct val="135000"/>
              </a:lnSpc>
              <a:spcBef>
                <a:spcPts val="0"/>
              </a:spcBef>
              <a:spcAft>
                <a:spcPts val="0"/>
              </a:spcAft>
            </a:pPr>
            <a:r>
              <a:rPr lang="en-US" sz="2800" dirty="0">
                <a:solidFill>
                  <a:srgbClr val="000000"/>
                </a:solidFill>
                <a:latin typeface="Lucida Bright"/>
                <a:ea typeface="Times New Roman"/>
                <a:cs typeface="Times New Roman"/>
              </a:rPr>
              <a:t>Genitalia erectile has same generated penis in the male, composed from erectile tissue and equipped with nerve endings and is very sensitive especially in the estrus stage. The clitoris is very developed in a mare and erect during intercourse</a:t>
            </a:r>
            <a:endParaRPr lang="en-US" sz="2000" dirty="0">
              <a:latin typeface="Century Gothic"/>
              <a:ea typeface="Century Gothic"/>
              <a:cs typeface="Tahoma"/>
            </a:endParaRPr>
          </a:p>
          <a:p>
            <a:pPr marL="0" marR="107950" lvl="0" indent="0" algn="just">
              <a:buNone/>
            </a:pPr>
            <a:r>
              <a:rPr lang="en-US" sz="2800" b="1" dirty="0">
                <a:solidFill>
                  <a:srgbClr val="000000"/>
                </a:solidFill>
                <a:latin typeface="Lucida Bright"/>
                <a:ea typeface="Times New Roman"/>
                <a:cs typeface="Times New Roman"/>
              </a:rPr>
              <a:t>Hymen:</a:t>
            </a:r>
            <a:endParaRPr lang="en-US" dirty="0"/>
          </a:p>
          <a:p>
            <a:pPr marL="107950" marR="0" indent="180340" algn="just">
              <a:lnSpc>
                <a:spcPct val="135000"/>
              </a:lnSpc>
              <a:spcBef>
                <a:spcPts val="0"/>
              </a:spcBef>
              <a:spcAft>
                <a:spcPts val="0"/>
              </a:spcAft>
            </a:pPr>
            <a:r>
              <a:rPr lang="en-US" sz="2800" dirty="0">
                <a:solidFill>
                  <a:srgbClr val="000000"/>
                </a:solidFill>
                <a:latin typeface="Lucida Bright"/>
                <a:ea typeface="Times New Roman"/>
                <a:cs typeface="Times New Roman"/>
              </a:rPr>
              <a:t>A thin membrane separates the vestibule from the vagina, and it is located in some of the females (women) and missing or vestigial in others (cattle). Hymen have a holes allow the passage of uterine secretions and blood during the reproductive cycle.</a:t>
            </a:r>
            <a:endParaRPr lang="en-US" sz="2000" dirty="0">
              <a:latin typeface="Century Gothic"/>
              <a:ea typeface="Century Gothic"/>
              <a:cs typeface="Tahoma"/>
            </a:endParaRPr>
          </a:p>
          <a:p>
            <a:pPr marL="0" marR="0">
              <a:lnSpc>
                <a:spcPct val="135000"/>
              </a:lnSpc>
              <a:spcBef>
                <a:spcPts val="0"/>
              </a:spcBef>
              <a:spcAft>
                <a:spcPts val="800"/>
              </a:spcAft>
            </a:pPr>
            <a:r>
              <a:rPr lang="en-US" sz="2000" b="1" dirty="0">
                <a:latin typeface="Century Gothic"/>
                <a:ea typeface="Century Gothic"/>
                <a:cs typeface="Tahoma"/>
              </a:rPr>
              <a:t> </a:t>
            </a:r>
            <a:endParaRPr lang="en-US" sz="2000" dirty="0">
              <a:latin typeface="Century Gothic"/>
              <a:ea typeface="Century Gothic"/>
              <a:cs typeface="Tahoma"/>
            </a:endParaRPr>
          </a:p>
          <a:p>
            <a:endParaRPr lang="en-US" dirty="0"/>
          </a:p>
        </p:txBody>
      </p:sp>
    </p:spTree>
    <p:extLst>
      <p:ext uri="{BB962C8B-B14F-4D97-AF65-F5344CB8AC3E}">
        <p14:creationId xmlns:p14="http://schemas.microsoft.com/office/powerpoint/2010/main" val="40035257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357982"/>
          </a:xfrm>
        </p:spPr>
        <p:txBody>
          <a:bodyPr/>
          <a:lstStyle/>
          <a:p>
            <a:pPr>
              <a:buNone/>
            </a:pPr>
            <a:r>
              <a:rPr lang="en-US" dirty="0" smtClean="0"/>
              <a:t>3. Dog &amp; Cat :</a:t>
            </a:r>
          </a:p>
          <a:p>
            <a:pPr algn="just">
              <a:lnSpc>
                <a:spcPct val="150000"/>
              </a:lnSpc>
              <a:buNone/>
            </a:pPr>
            <a:r>
              <a:rPr lang="en-US" dirty="0" smtClean="0"/>
              <a:t>    its located in the abdominal cavity , caudal to kidney because the length of the uterine horn , it is attached to the dorsal body wall by </a:t>
            </a:r>
            <a:r>
              <a:rPr lang="en-US" dirty="0" err="1" smtClean="0"/>
              <a:t>mesovarian</a:t>
            </a:r>
            <a:r>
              <a:rPr lang="en-US" dirty="0" smtClean="0"/>
              <a:t> , to the diaphragm by </a:t>
            </a:r>
            <a:r>
              <a:rPr lang="en-US" dirty="0" err="1" smtClean="0"/>
              <a:t>suspensory</a:t>
            </a:r>
            <a:r>
              <a:rPr lang="en-US" dirty="0" smtClean="0"/>
              <a:t> ligament and to the end of the uterine horn by proper ligament of the ovary. </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285728"/>
            <a:ext cx="8229600" cy="785818"/>
          </a:xfrm>
        </p:spPr>
        <p:txBody>
          <a:bodyPr>
            <a:normAutofit fontScale="90000"/>
          </a:bodyPr>
          <a:lstStyle/>
          <a:p>
            <a:r>
              <a:rPr lang="en-US" dirty="0" smtClean="0"/>
              <a:t>Ovary caudal to kidney in queen  </a:t>
            </a:r>
            <a:endParaRPr lang="en-US" dirty="0"/>
          </a:p>
        </p:txBody>
      </p:sp>
      <p:sp>
        <p:nvSpPr>
          <p:cNvPr id="3" name="عنصر نائب للمحتوى 2"/>
          <p:cNvSpPr>
            <a:spLocks noGrp="1"/>
          </p:cNvSpPr>
          <p:nvPr>
            <p:ph idx="1"/>
          </p:nvPr>
        </p:nvSpPr>
        <p:spPr/>
        <p:txBody>
          <a:bodyPr/>
          <a:lstStyle/>
          <a:p>
            <a:endParaRPr lang="en-US"/>
          </a:p>
        </p:txBody>
      </p:sp>
      <p:pic>
        <p:nvPicPr>
          <p:cNvPr id="1026" name="صورة 1" descr="MYDC0003.JPG"/>
          <p:cNvPicPr>
            <a:picLocks noChangeAspect="1" noChangeArrowheads="1"/>
          </p:cNvPicPr>
          <p:nvPr/>
        </p:nvPicPr>
        <p:blipFill>
          <a:blip r:embed="rId2"/>
          <a:srcRect/>
          <a:stretch>
            <a:fillRect/>
          </a:stretch>
        </p:blipFill>
        <p:spPr bwMode="auto">
          <a:xfrm>
            <a:off x="428596" y="1214422"/>
            <a:ext cx="8286808" cy="507209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1143000"/>
          </a:xfrm>
        </p:spPr>
        <p:txBody>
          <a:bodyPr/>
          <a:lstStyle/>
          <a:p>
            <a:r>
              <a:rPr lang="en-US" dirty="0" err="1" smtClean="0"/>
              <a:t>Suspensory</a:t>
            </a:r>
            <a:r>
              <a:rPr lang="en-US" dirty="0" smtClean="0"/>
              <a:t> ligament of ovary </a:t>
            </a:r>
            <a:endParaRPr lang="en-US" dirty="0"/>
          </a:p>
        </p:txBody>
      </p:sp>
      <p:sp>
        <p:nvSpPr>
          <p:cNvPr id="3" name="عنصر نائب للمحتوى 2"/>
          <p:cNvSpPr>
            <a:spLocks noGrp="1"/>
          </p:cNvSpPr>
          <p:nvPr>
            <p:ph idx="1"/>
          </p:nvPr>
        </p:nvSpPr>
        <p:spPr/>
        <p:txBody>
          <a:bodyPr/>
          <a:lstStyle/>
          <a:p>
            <a:endParaRPr lang="en-US" dirty="0"/>
          </a:p>
        </p:txBody>
      </p:sp>
      <p:pic>
        <p:nvPicPr>
          <p:cNvPr id="2050" name="صورة 2" descr="MYDC0004.JPG"/>
          <p:cNvPicPr>
            <a:picLocks noChangeAspect="1" noChangeArrowheads="1"/>
          </p:cNvPicPr>
          <p:nvPr/>
        </p:nvPicPr>
        <p:blipFill>
          <a:blip r:embed="rId2"/>
          <a:srcRect/>
          <a:stretch>
            <a:fillRect/>
          </a:stretch>
        </p:blipFill>
        <p:spPr bwMode="auto">
          <a:xfrm>
            <a:off x="357158" y="1714488"/>
            <a:ext cx="8215370" cy="4714908"/>
          </a:xfrm>
          <a:prstGeom prst="rect">
            <a:avLst/>
          </a:prstGeom>
          <a:noFill/>
          <a:ln w="9525">
            <a:noFill/>
            <a:miter lim="800000"/>
            <a:headEnd/>
            <a:tailEnd/>
          </a:ln>
        </p:spPr>
      </p:pic>
      <p:sp>
        <p:nvSpPr>
          <p:cNvPr id="8" name="سهم للأسفل 7"/>
          <p:cNvSpPr/>
          <p:nvPr/>
        </p:nvSpPr>
        <p:spPr>
          <a:xfrm>
            <a:off x="4572000" y="2928934"/>
            <a:ext cx="142876" cy="12144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143000"/>
          </a:xfrm>
        </p:spPr>
        <p:txBody>
          <a:bodyPr/>
          <a:lstStyle/>
          <a:p>
            <a:r>
              <a:rPr lang="en-US" dirty="0" smtClean="0"/>
              <a:t>Reproductive system in queen </a:t>
            </a:r>
            <a:endParaRPr lang="en-US" dirty="0"/>
          </a:p>
        </p:txBody>
      </p:sp>
      <p:sp>
        <p:nvSpPr>
          <p:cNvPr id="3" name="عنصر نائب للمحتوى 2"/>
          <p:cNvSpPr>
            <a:spLocks noGrp="1"/>
          </p:cNvSpPr>
          <p:nvPr>
            <p:ph idx="1"/>
          </p:nvPr>
        </p:nvSpPr>
        <p:spPr/>
        <p:txBody>
          <a:bodyPr/>
          <a:lstStyle/>
          <a:p>
            <a:endParaRPr lang="en-US"/>
          </a:p>
        </p:txBody>
      </p:sp>
      <p:pic>
        <p:nvPicPr>
          <p:cNvPr id="4098" name="صورة 3" descr="MYDC0079.JPG"/>
          <p:cNvPicPr>
            <a:picLocks noChangeAspect="1" noChangeArrowheads="1"/>
          </p:cNvPicPr>
          <p:nvPr/>
        </p:nvPicPr>
        <p:blipFill>
          <a:blip r:embed="rId2"/>
          <a:srcRect/>
          <a:stretch>
            <a:fillRect/>
          </a:stretch>
        </p:blipFill>
        <p:spPr bwMode="auto">
          <a:xfrm>
            <a:off x="500034" y="1714488"/>
            <a:ext cx="8215370" cy="4857784"/>
          </a:xfrm>
          <a:prstGeom prst="rect">
            <a:avLst/>
          </a:prstGeom>
          <a:noFill/>
          <a:ln w="9525">
            <a:noFill/>
            <a:miter lim="800000"/>
            <a:headEnd/>
            <a:tailEnd/>
          </a:ln>
        </p:spPr>
      </p:pic>
      <p:sp>
        <p:nvSpPr>
          <p:cNvPr id="8" name="مربع نص 7"/>
          <p:cNvSpPr txBox="1"/>
          <p:nvPr/>
        </p:nvSpPr>
        <p:spPr>
          <a:xfrm>
            <a:off x="6929454" y="2214554"/>
            <a:ext cx="1143008" cy="369332"/>
          </a:xfrm>
          <a:prstGeom prst="rect">
            <a:avLst/>
          </a:prstGeom>
          <a:noFill/>
        </p:spPr>
        <p:txBody>
          <a:bodyPr wrap="square" rtlCol="0">
            <a:spAutoFit/>
          </a:bodyPr>
          <a:lstStyle/>
          <a:p>
            <a:r>
              <a:rPr lang="en-US" b="1" dirty="0" smtClean="0"/>
              <a:t>Bladder </a:t>
            </a:r>
            <a:endParaRPr lang="en-US" b="1" dirty="0"/>
          </a:p>
        </p:txBody>
      </p:sp>
      <p:sp>
        <p:nvSpPr>
          <p:cNvPr id="9" name="مربع نص 8"/>
          <p:cNvSpPr txBox="1"/>
          <p:nvPr/>
        </p:nvSpPr>
        <p:spPr>
          <a:xfrm>
            <a:off x="2928926" y="3714752"/>
            <a:ext cx="1071570" cy="400110"/>
          </a:xfrm>
          <a:prstGeom prst="rect">
            <a:avLst/>
          </a:prstGeom>
          <a:noFill/>
        </p:spPr>
        <p:txBody>
          <a:bodyPr wrap="square" rtlCol="0">
            <a:spAutoFit/>
          </a:bodyPr>
          <a:lstStyle/>
          <a:p>
            <a:r>
              <a:rPr lang="en-US" sz="2000" b="1" dirty="0" smtClean="0"/>
              <a:t>Colon </a:t>
            </a:r>
            <a:endParaRPr lang="en-US" b="1" dirty="0"/>
          </a:p>
        </p:txBody>
      </p:sp>
      <p:sp>
        <p:nvSpPr>
          <p:cNvPr id="10" name="مربع نص 9"/>
          <p:cNvSpPr txBox="1"/>
          <p:nvPr/>
        </p:nvSpPr>
        <p:spPr>
          <a:xfrm>
            <a:off x="3571868" y="5857892"/>
            <a:ext cx="1357322" cy="400110"/>
          </a:xfrm>
          <a:prstGeom prst="rect">
            <a:avLst/>
          </a:prstGeom>
          <a:noFill/>
        </p:spPr>
        <p:txBody>
          <a:bodyPr wrap="square" rtlCol="0">
            <a:spAutoFit/>
          </a:bodyPr>
          <a:lstStyle/>
          <a:p>
            <a:r>
              <a:rPr lang="en-US" sz="2000" b="1" dirty="0" smtClean="0"/>
              <a:t>Proper L.</a:t>
            </a:r>
            <a:endParaRPr lang="en-US" sz="2000" b="1" dirty="0"/>
          </a:p>
        </p:txBody>
      </p:sp>
      <p:sp>
        <p:nvSpPr>
          <p:cNvPr id="11" name="مربع نص 10"/>
          <p:cNvSpPr txBox="1"/>
          <p:nvPr/>
        </p:nvSpPr>
        <p:spPr>
          <a:xfrm>
            <a:off x="857224" y="5500702"/>
            <a:ext cx="1071570" cy="400110"/>
          </a:xfrm>
          <a:prstGeom prst="rect">
            <a:avLst/>
          </a:prstGeom>
          <a:noFill/>
        </p:spPr>
        <p:txBody>
          <a:bodyPr wrap="square" rtlCol="0">
            <a:spAutoFit/>
          </a:bodyPr>
          <a:lstStyle/>
          <a:p>
            <a:r>
              <a:rPr lang="en-US" sz="2000" b="1" dirty="0" smtClean="0"/>
              <a:t>ovary</a:t>
            </a:r>
            <a:endParaRPr lang="en-US" b="1" dirty="0"/>
          </a:p>
        </p:txBody>
      </p:sp>
      <p:sp>
        <p:nvSpPr>
          <p:cNvPr id="13" name="سهم لأعلى 12"/>
          <p:cNvSpPr/>
          <p:nvPr/>
        </p:nvSpPr>
        <p:spPr>
          <a:xfrm flipH="1">
            <a:off x="3357554" y="5572140"/>
            <a:ext cx="214314" cy="71438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سهم للأسفل 14"/>
          <p:cNvSpPr/>
          <p:nvPr/>
        </p:nvSpPr>
        <p:spPr>
          <a:xfrm>
            <a:off x="2357422" y="5072074"/>
            <a:ext cx="214314" cy="5715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8229600" cy="1000108"/>
          </a:xfrm>
        </p:spPr>
        <p:txBody>
          <a:bodyPr/>
          <a:lstStyle/>
          <a:p>
            <a:r>
              <a:rPr lang="en-US" dirty="0" smtClean="0"/>
              <a:t>Ovarian bursa in queen  </a:t>
            </a:r>
            <a:endParaRPr lang="en-US" dirty="0"/>
          </a:p>
        </p:txBody>
      </p:sp>
      <p:sp>
        <p:nvSpPr>
          <p:cNvPr id="3" name="عنصر نائب للمحتوى 2"/>
          <p:cNvSpPr>
            <a:spLocks noGrp="1"/>
          </p:cNvSpPr>
          <p:nvPr>
            <p:ph idx="1"/>
          </p:nvPr>
        </p:nvSpPr>
        <p:spPr/>
        <p:txBody>
          <a:bodyPr/>
          <a:lstStyle/>
          <a:p>
            <a:endParaRPr lang="en-US"/>
          </a:p>
        </p:txBody>
      </p:sp>
      <p:pic>
        <p:nvPicPr>
          <p:cNvPr id="5122" name="صورة 4" descr="MYDC0006.JPG"/>
          <p:cNvPicPr>
            <a:picLocks noChangeAspect="1" noChangeArrowheads="1"/>
          </p:cNvPicPr>
          <p:nvPr/>
        </p:nvPicPr>
        <p:blipFill>
          <a:blip r:embed="rId2"/>
          <a:srcRect/>
          <a:stretch>
            <a:fillRect/>
          </a:stretch>
        </p:blipFill>
        <p:spPr bwMode="auto">
          <a:xfrm>
            <a:off x="428596" y="1428736"/>
            <a:ext cx="8286808" cy="5143536"/>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229600" cy="785794"/>
          </a:xfrm>
        </p:spPr>
        <p:txBody>
          <a:bodyPr>
            <a:normAutofit fontScale="90000"/>
          </a:bodyPr>
          <a:lstStyle/>
          <a:p>
            <a:r>
              <a:rPr lang="en-US" dirty="0" smtClean="0"/>
              <a:t>Uterine tube in queen </a:t>
            </a:r>
            <a:endParaRPr lang="en-US" dirty="0"/>
          </a:p>
        </p:txBody>
      </p:sp>
      <p:sp>
        <p:nvSpPr>
          <p:cNvPr id="3" name="عنصر نائب للمحتوى 2"/>
          <p:cNvSpPr>
            <a:spLocks noGrp="1"/>
          </p:cNvSpPr>
          <p:nvPr>
            <p:ph idx="1"/>
          </p:nvPr>
        </p:nvSpPr>
        <p:spPr/>
        <p:txBody>
          <a:bodyPr/>
          <a:lstStyle/>
          <a:p>
            <a:endParaRPr lang="en-US"/>
          </a:p>
        </p:txBody>
      </p:sp>
      <p:pic>
        <p:nvPicPr>
          <p:cNvPr id="6146" name="صورة 8" descr="MYDC0012.JPG"/>
          <p:cNvPicPr>
            <a:picLocks noChangeAspect="1" noChangeArrowheads="1"/>
          </p:cNvPicPr>
          <p:nvPr/>
        </p:nvPicPr>
        <p:blipFill>
          <a:blip r:embed="rId2"/>
          <a:srcRect/>
          <a:stretch>
            <a:fillRect/>
          </a:stretch>
        </p:blipFill>
        <p:spPr bwMode="auto">
          <a:xfrm>
            <a:off x="500034" y="1857364"/>
            <a:ext cx="8215370" cy="4572032"/>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305</TotalTime>
  <Words>874</Words>
  <Application>Microsoft Office PowerPoint</Application>
  <PresentationFormat>عرض على الشاشة (3:4)‏</PresentationFormat>
  <Paragraphs>131</Paragraphs>
  <Slides>31</Slides>
  <Notes>1</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31</vt:i4>
      </vt:variant>
    </vt:vector>
  </HeadingPairs>
  <TitlesOfParts>
    <vt:vector size="33" baseType="lpstr">
      <vt:lpstr>تدفق</vt:lpstr>
      <vt:lpstr>Photo Editor Photo</vt:lpstr>
      <vt:lpstr>Comparative  Anatomy of Female Reproductive System in Domestic Animals </vt:lpstr>
      <vt:lpstr>Ovary </vt:lpstr>
      <vt:lpstr>عرض تقديمي في PowerPoint</vt:lpstr>
      <vt:lpstr>عرض تقديمي في PowerPoint</vt:lpstr>
      <vt:lpstr>Ovary caudal to kidney in queen  </vt:lpstr>
      <vt:lpstr>Suspensory ligament of ovary </vt:lpstr>
      <vt:lpstr>Reproductive system in queen </vt:lpstr>
      <vt:lpstr>Ovarian bursa in queen  </vt:lpstr>
      <vt:lpstr>Uterine tube in queen </vt:lpstr>
      <vt:lpstr>Broad and round ligament in queen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Ovary of mare wit follicle </vt:lpstr>
      <vt:lpstr>عرض تقديمي في PowerPoint</vt:lpstr>
      <vt:lpstr>عرض تقديمي في PowerPoint</vt:lpstr>
      <vt:lpstr>Uterus </vt:lpstr>
      <vt:lpstr>عرض تقديمي في PowerPoint</vt:lpstr>
      <vt:lpstr>عرض تقديمي في PowerPoint</vt:lpstr>
      <vt:lpstr>Bicornuate uterus (cat , dog and pigs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NOOR</cp:lastModifiedBy>
  <cp:revision>217</cp:revision>
  <dcterms:created xsi:type="dcterms:W3CDTF">2011-10-14T03:30:00Z</dcterms:created>
  <dcterms:modified xsi:type="dcterms:W3CDTF">2021-11-05T17:23:02Z</dcterms:modified>
</cp:coreProperties>
</file>